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wdp" ContentType="image/vnd.ms-photo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7"/>
  </p:notesMasterIdLst>
  <p:handoutMasterIdLst>
    <p:handoutMasterId r:id="rId38"/>
  </p:handoutMasterIdLst>
  <p:sldIdLst>
    <p:sldId id="2076137246" r:id="rId5"/>
    <p:sldId id="2076137249" r:id="rId6"/>
    <p:sldId id="2076137257" r:id="rId7"/>
    <p:sldId id="2076137280" r:id="rId8"/>
    <p:sldId id="2076137262" r:id="rId9"/>
    <p:sldId id="2076137281" r:id="rId10"/>
    <p:sldId id="2076137279" r:id="rId11"/>
    <p:sldId id="2076137289" r:id="rId12"/>
    <p:sldId id="2076137291" r:id="rId13"/>
    <p:sldId id="2147471913" r:id="rId14"/>
    <p:sldId id="2076137282" r:id="rId15"/>
    <p:sldId id="2076137288" r:id="rId16"/>
    <p:sldId id="2076137292" r:id="rId17"/>
    <p:sldId id="2076137295" r:id="rId18"/>
    <p:sldId id="2076137293" r:id="rId19"/>
    <p:sldId id="2076137294" r:id="rId20"/>
    <p:sldId id="2147471918" r:id="rId21"/>
    <p:sldId id="2147483426" r:id="rId22"/>
    <p:sldId id="2147471914" r:id="rId23"/>
    <p:sldId id="2147471915" r:id="rId24"/>
    <p:sldId id="2147483405" r:id="rId25"/>
    <p:sldId id="2147483427" r:id="rId26"/>
    <p:sldId id="2147471917" r:id="rId27"/>
    <p:sldId id="2147471919" r:id="rId28"/>
    <p:sldId id="2076137296" r:id="rId29"/>
    <p:sldId id="2076137297" r:id="rId30"/>
    <p:sldId id="2147471912" r:id="rId31"/>
    <p:sldId id="2147471911" r:id="rId32"/>
    <p:sldId id="2076137243" r:id="rId33"/>
    <p:sldId id="2076137245" r:id="rId34"/>
    <p:sldId id="2147471920" r:id="rId35"/>
    <p:sldId id="2076137236" r:id="rId36"/>
  </p:sldIdLst>
  <p:sldSz cx="14630400" cy="8229600"/>
  <p:notesSz cx="6858000" cy="9144000"/>
  <p:defaultTextStyle>
    <a:defPPr>
      <a:defRPr lang="en-US"/>
    </a:defPPr>
    <a:lvl1pPr marL="0" algn="l" defTabSz="1463040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1pPr>
    <a:lvl2pPr marL="731520" algn="l" defTabSz="1463040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2pPr>
    <a:lvl3pPr marL="1463040" algn="l" defTabSz="1463040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3pPr>
    <a:lvl4pPr marL="2194560" algn="l" defTabSz="1463040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4pPr>
    <a:lvl5pPr marL="2926080" algn="l" defTabSz="1463040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5pPr>
    <a:lvl6pPr marL="3657600" algn="l" defTabSz="1463040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6pPr>
    <a:lvl7pPr marL="4389120" algn="l" defTabSz="1463040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7pPr>
    <a:lvl8pPr marL="5120640" algn="l" defTabSz="1463040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8pPr>
    <a:lvl9pPr marL="5852160" algn="l" defTabSz="1463040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Titles" id="{267AA1DB-EFA8-6243-8A66-297A1F16FDE1}">
          <p14:sldIdLst>
            <p14:sldId id="2076137246"/>
          </p14:sldIdLst>
        </p14:section>
        <p14:section name="Opening" id="{DC6FCD05-872D-9246-B394-8C82DEFBA221}">
          <p14:sldIdLst>
            <p14:sldId id="2076137249"/>
            <p14:sldId id="2076137257"/>
            <p14:sldId id="2076137280"/>
            <p14:sldId id="2076137262"/>
            <p14:sldId id="2076137281"/>
            <p14:sldId id="2076137279"/>
            <p14:sldId id="2076137289"/>
            <p14:sldId id="2076137291"/>
            <p14:sldId id="2147471913"/>
            <p14:sldId id="2076137282"/>
            <p14:sldId id="2076137288"/>
            <p14:sldId id="2076137292"/>
            <p14:sldId id="2076137295"/>
            <p14:sldId id="2076137293"/>
            <p14:sldId id="2076137294"/>
            <p14:sldId id="2147471918"/>
            <p14:sldId id="2147483426"/>
            <p14:sldId id="2147471914"/>
            <p14:sldId id="2147471915"/>
            <p14:sldId id="2147483405"/>
            <p14:sldId id="2147483427"/>
            <p14:sldId id="2147471917"/>
            <p14:sldId id="2147471919"/>
            <p14:sldId id="2076137296"/>
            <p14:sldId id="2076137297"/>
            <p14:sldId id="2147471912"/>
            <p14:sldId id="2147471911"/>
          </p14:sldIdLst>
        </p14:section>
        <p14:section name="Conclusion" id="{728A7018-94F5-2344-BC69-531106156E2D}">
          <p14:sldIdLst>
            <p14:sldId id="2076137243"/>
            <p14:sldId id="2076137245"/>
            <p14:sldId id="2147471920"/>
            <p14:sldId id="207613723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365">
          <p15:clr>
            <a:srgbClr val="A4A3A4"/>
          </p15:clr>
        </p15:guide>
        <p15:guide id="2" orient="horz" pos="3450">
          <p15:clr>
            <a:srgbClr val="A4A3A4"/>
          </p15:clr>
        </p15:guide>
        <p15:guide id="3" orient="horz" pos="1006">
          <p15:clr>
            <a:srgbClr val="A4A3A4"/>
          </p15:clr>
        </p15:guide>
        <p15:guide id="4" orient="horz" pos="1640">
          <p15:clr>
            <a:srgbClr val="A4A3A4"/>
          </p15:clr>
        </p15:guide>
        <p15:guide id="5" pos="4608">
          <p15:clr>
            <a:srgbClr val="A4A3A4"/>
          </p15:clr>
        </p15:guide>
        <p15:guide id="6" pos="317">
          <p15:clr>
            <a:srgbClr val="A4A3A4"/>
          </p15:clr>
        </p15:guide>
        <p15:guide id="7" pos="889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shley Wiehle (FleishmanHillard)" initials="AW(" lastIdx="1" clrIdx="0">
    <p:extLst>
      <p:ext uri="{19B8F6BF-5375-455C-9EA6-DF929625EA0E}">
        <p15:presenceInfo xmlns:p15="http://schemas.microsoft.com/office/powerpoint/2012/main" userId="S::ashley.wiehle@fleishman.com::fd66be2d-aed6-41fa-99d1-ffa27a119585" providerId="AD"/>
      </p:ext>
    </p:extLst>
  </p:cmAuthor>
  <p:cmAuthor id="2" name="Judy Fansher (FleishmanHillard)" initials="JF(" lastIdx="7" clrIdx="1">
    <p:extLst>
      <p:ext uri="{19B8F6BF-5375-455C-9EA6-DF929625EA0E}">
        <p15:presenceInfo xmlns:p15="http://schemas.microsoft.com/office/powerpoint/2012/main" userId="S::judy.fansher@fleishman.com::b6008b70-01c2-4ce6-9bbd-8ffd05ccc5d1" providerId="AD"/>
      </p:ext>
    </p:extLst>
  </p:cmAuthor>
  <p:cmAuthor id="3" name="Mary Foshage (FleishmanHillard)" initials="MF(" lastIdx="3" clrIdx="2">
    <p:extLst>
      <p:ext uri="{19B8F6BF-5375-455C-9EA6-DF929625EA0E}">
        <p15:presenceInfo xmlns:p15="http://schemas.microsoft.com/office/powerpoint/2012/main" userId="S::mary.foshage@fleishman.com::7aadedf8-7db6-411d-8225-34fca52c493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B8D"/>
    <a:srgbClr val="FFFFFF"/>
    <a:srgbClr val="000000"/>
    <a:srgbClr val="CBD3F1"/>
    <a:srgbClr val="182555"/>
    <a:srgbClr val="121C40"/>
    <a:srgbClr val="8295DC"/>
    <a:srgbClr val="323457"/>
    <a:srgbClr val="E43258"/>
    <a:srgbClr val="2CB0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911F260-9B9B-47AF-9EBD-8A59D2EB71E9}" v="571" dt="2025-05-21T16:10:50.1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0261" autoAdjust="0"/>
  </p:normalViewPr>
  <p:slideViewPr>
    <p:cSldViewPr snapToGrid="0">
      <p:cViewPr varScale="1">
        <p:scale>
          <a:sx n="72" d="100"/>
          <a:sy n="72" d="100"/>
        </p:scale>
        <p:origin x="1404" y="60"/>
      </p:cViewPr>
      <p:guideLst>
        <p:guide orient="horz" pos="2365"/>
        <p:guide orient="horz" pos="3450"/>
        <p:guide orient="horz" pos="1006"/>
        <p:guide orient="horz" pos="1640"/>
        <p:guide pos="4608"/>
        <p:guide pos="317"/>
        <p:guide pos="889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commentAuthors" Target="commentAuthor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43174B3-BB7F-4A6D-9A5D-FEB5FCBEBF3F}" type="doc">
      <dgm:prSet loTypeId="urn:microsoft.com/office/officeart/2005/8/layout/process1" loCatId="process" qsTypeId="urn:microsoft.com/office/officeart/2005/8/quickstyle/simple1" qsCatId="simple" csTypeId="urn:microsoft.com/office/officeart/2005/8/colors/accent0_2" csCatId="mainScheme" phldr="1"/>
      <dgm:spPr/>
    </dgm:pt>
    <dgm:pt modelId="{E5F0C6D9-903C-4808-9389-56B5D95B9C74}">
      <dgm:prSet phldrT="[Text]" custT="1"/>
      <dgm:spPr/>
      <dgm:t>
        <a:bodyPr/>
        <a:lstStyle/>
        <a:p>
          <a:r>
            <a:rPr lang="en-US" sz="1200">
              <a:latin typeface="Noto Sans"/>
              <a:ea typeface="Noto Sans"/>
              <a:cs typeface="Noto Sans"/>
            </a:rPr>
            <a:t>Integrate skid into plant DeltaV system</a:t>
          </a:r>
        </a:p>
      </dgm:t>
    </dgm:pt>
    <dgm:pt modelId="{74D7EDC4-197C-4AF4-A601-47060E3239C6}" type="parTrans" cxnId="{AA41A695-D701-41A7-86B6-0CDA4416D638}">
      <dgm:prSet/>
      <dgm:spPr/>
      <dgm:t>
        <a:bodyPr/>
        <a:lstStyle/>
        <a:p>
          <a:endParaRPr lang="en-US" sz="1600"/>
        </a:p>
      </dgm:t>
    </dgm:pt>
    <dgm:pt modelId="{BBED06BA-DFC5-412F-87C3-E273BE298374}" type="sibTrans" cxnId="{AA41A695-D701-41A7-86B6-0CDA4416D638}">
      <dgm:prSet custT="1"/>
      <dgm:spPr/>
      <dgm:t>
        <a:bodyPr/>
        <a:lstStyle/>
        <a:p>
          <a:endParaRPr lang="en-US" sz="1600"/>
        </a:p>
      </dgm:t>
    </dgm:pt>
    <dgm:pt modelId="{3055EA2C-D0C7-4541-B43E-05707484D186}">
      <dgm:prSet phldrT="[Text]" custT="1"/>
      <dgm:spPr/>
      <dgm:t>
        <a:bodyPr/>
        <a:lstStyle/>
        <a:p>
          <a:pPr rtl="0"/>
          <a:r>
            <a:rPr lang="en-US" sz="1200">
              <a:latin typeface="Noto Sans"/>
              <a:ea typeface="Noto Sans"/>
              <a:cs typeface="Noto Sans"/>
            </a:rPr>
            <a:t>Add as-needed scale-up SW licenses </a:t>
          </a:r>
        </a:p>
      </dgm:t>
    </dgm:pt>
    <dgm:pt modelId="{94EB7064-F5E7-4BCE-A9D5-4FDCA94E1942}" type="parTrans" cxnId="{D56CCBC4-845A-4A04-8A32-6183FE2A8E4E}">
      <dgm:prSet/>
      <dgm:spPr/>
      <dgm:t>
        <a:bodyPr/>
        <a:lstStyle/>
        <a:p>
          <a:endParaRPr lang="en-US" sz="1600"/>
        </a:p>
      </dgm:t>
    </dgm:pt>
    <dgm:pt modelId="{18188F92-A451-4974-AB2E-01E0FB028146}" type="sibTrans" cxnId="{D56CCBC4-845A-4A04-8A32-6183FE2A8E4E}">
      <dgm:prSet custT="1"/>
      <dgm:spPr/>
      <dgm:t>
        <a:bodyPr/>
        <a:lstStyle/>
        <a:p>
          <a:endParaRPr lang="en-US" sz="1600"/>
        </a:p>
      </dgm:t>
    </dgm:pt>
    <dgm:pt modelId="{A50E0E74-FA59-46B8-AEA5-0C10E92E4133}">
      <dgm:prSet phldrT="[Text]" custT="1"/>
      <dgm:spPr/>
      <dgm:t>
        <a:bodyPr/>
        <a:lstStyle/>
        <a:p>
          <a:r>
            <a:rPr lang="en-US" sz="1200">
              <a:latin typeface="Noto Sans"/>
              <a:ea typeface="Noto Sans"/>
              <a:cs typeface="Noto Sans"/>
            </a:rPr>
            <a:t>Renew PK Flex DST license with product support via Guardian</a:t>
          </a:r>
        </a:p>
      </dgm:t>
    </dgm:pt>
    <dgm:pt modelId="{B6248F47-6175-4076-B50C-A176853A6E7B}" type="parTrans" cxnId="{89465D77-133F-417C-BA2D-3F3F947CC10E}">
      <dgm:prSet/>
      <dgm:spPr/>
      <dgm:t>
        <a:bodyPr/>
        <a:lstStyle/>
        <a:p>
          <a:endParaRPr lang="en-US" sz="1600"/>
        </a:p>
      </dgm:t>
    </dgm:pt>
    <dgm:pt modelId="{A75A36E9-042D-4967-BC4E-F96E2C3A8E55}" type="sibTrans" cxnId="{89465D77-133F-417C-BA2D-3F3F947CC10E}">
      <dgm:prSet/>
      <dgm:spPr/>
      <dgm:t>
        <a:bodyPr/>
        <a:lstStyle/>
        <a:p>
          <a:endParaRPr lang="en-US" sz="1600"/>
        </a:p>
      </dgm:t>
    </dgm:pt>
    <dgm:pt modelId="{F5A217A3-11A5-45F5-AF40-FAE143772076}" type="pres">
      <dgm:prSet presAssocID="{343174B3-BB7F-4A6D-9A5D-FEB5FCBEBF3F}" presName="Name0" presStyleCnt="0">
        <dgm:presLayoutVars>
          <dgm:dir/>
          <dgm:resizeHandles val="exact"/>
        </dgm:presLayoutVars>
      </dgm:prSet>
      <dgm:spPr/>
    </dgm:pt>
    <dgm:pt modelId="{B1D60213-4928-4136-8FE0-F06DCBE8A952}" type="pres">
      <dgm:prSet presAssocID="{E5F0C6D9-903C-4808-9389-56B5D95B9C74}" presName="node" presStyleLbl="node1" presStyleIdx="0" presStyleCnt="3">
        <dgm:presLayoutVars>
          <dgm:bulletEnabled val="1"/>
        </dgm:presLayoutVars>
      </dgm:prSet>
      <dgm:spPr/>
    </dgm:pt>
    <dgm:pt modelId="{9C53D161-92CD-4A3D-94B2-C1FF23F4569E}" type="pres">
      <dgm:prSet presAssocID="{BBED06BA-DFC5-412F-87C3-E273BE298374}" presName="sibTrans" presStyleLbl="sibTrans2D1" presStyleIdx="0" presStyleCnt="2"/>
      <dgm:spPr/>
    </dgm:pt>
    <dgm:pt modelId="{6C4FA199-FB5A-406A-A122-6D940E6A951E}" type="pres">
      <dgm:prSet presAssocID="{BBED06BA-DFC5-412F-87C3-E273BE298374}" presName="connectorText" presStyleLbl="sibTrans2D1" presStyleIdx="0" presStyleCnt="2"/>
      <dgm:spPr/>
    </dgm:pt>
    <dgm:pt modelId="{68951774-BE52-4B63-8E7A-015606BE965E}" type="pres">
      <dgm:prSet presAssocID="{3055EA2C-D0C7-4541-B43E-05707484D186}" presName="node" presStyleLbl="node1" presStyleIdx="1" presStyleCnt="3">
        <dgm:presLayoutVars>
          <dgm:bulletEnabled val="1"/>
        </dgm:presLayoutVars>
      </dgm:prSet>
      <dgm:spPr/>
    </dgm:pt>
    <dgm:pt modelId="{A382B17A-7400-4870-9EAD-222FEA0B6BE0}" type="pres">
      <dgm:prSet presAssocID="{18188F92-A451-4974-AB2E-01E0FB028146}" presName="sibTrans" presStyleLbl="sibTrans2D1" presStyleIdx="1" presStyleCnt="2"/>
      <dgm:spPr/>
    </dgm:pt>
    <dgm:pt modelId="{CDDFD861-F3D3-4C10-A21D-CB3019FEA917}" type="pres">
      <dgm:prSet presAssocID="{18188F92-A451-4974-AB2E-01E0FB028146}" presName="connectorText" presStyleLbl="sibTrans2D1" presStyleIdx="1" presStyleCnt="2"/>
      <dgm:spPr/>
    </dgm:pt>
    <dgm:pt modelId="{EBB09AB3-6502-47F8-BF55-31B7B7814E90}" type="pres">
      <dgm:prSet presAssocID="{A50E0E74-FA59-46B8-AEA5-0C10E92E4133}" presName="node" presStyleLbl="node1" presStyleIdx="2" presStyleCnt="3">
        <dgm:presLayoutVars>
          <dgm:bulletEnabled val="1"/>
        </dgm:presLayoutVars>
      </dgm:prSet>
      <dgm:spPr/>
    </dgm:pt>
  </dgm:ptLst>
  <dgm:cxnLst>
    <dgm:cxn modelId="{C1224F71-EB08-431A-B7DA-07BA93BFD5E8}" type="presOf" srcId="{BBED06BA-DFC5-412F-87C3-E273BE298374}" destId="{9C53D161-92CD-4A3D-94B2-C1FF23F4569E}" srcOrd="0" destOrd="0" presId="urn:microsoft.com/office/officeart/2005/8/layout/process1"/>
    <dgm:cxn modelId="{89465D77-133F-417C-BA2D-3F3F947CC10E}" srcId="{343174B3-BB7F-4A6D-9A5D-FEB5FCBEBF3F}" destId="{A50E0E74-FA59-46B8-AEA5-0C10E92E4133}" srcOrd="2" destOrd="0" parTransId="{B6248F47-6175-4076-B50C-A176853A6E7B}" sibTransId="{A75A36E9-042D-4967-BC4E-F96E2C3A8E55}"/>
    <dgm:cxn modelId="{A3546057-B536-4545-900E-88BF9664C249}" type="presOf" srcId="{3055EA2C-D0C7-4541-B43E-05707484D186}" destId="{68951774-BE52-4B63-8E7A-015606BE965E}" srcOrd="0" destOrd="0" presId="urn:microsoft.com/office/officeart/2005/8/layout/process1"/>
    <dgm:cxn modelId="{3401F779-11D0-4349-88EF-0D8381E15144}" type="presOf" srcId="{A50E0E74-FA59-46B8-AEA5-0C10E92E4133}" destId="{EBB09AB3-6502-47F8-BF55-31B7B7814E90}" srcOrd="0" destOrd="0" presId="urn:microsoft.com/office/officeart/2005/8/layout/process1"/>
    <dgm:cxn modelId="{EF8CFA82-CDED-4F4F-948B-4151EFBBCD1B}" type="presOf" srcId="{343174B3-BB7F-4A6D-9A5D-FEB5FCBEBF3F}" destId="{F5A217A3-11A5-45F5-AF40-FAE143772076}" srcOrd="0" destOrd="0" presId="urn:microsoft.com/office/officeart/2005/8/layout/process1"/>
    <dgm:cxn modelId="{AA41A695-D701-41A7-86B6-0CDA4416D638}" srcId="{343174B3-BB7F-4A6D-9A5D-FEB5FCBEBF3F}" destId="{E5F0C6D9-903C-4808-9389-56B5D95B9C74}" srcOrd="0" destOrd="0" parTransId="{74D7EDC4-197C-4AF4-A601-47060E3239C6}" sibTransId="{BBED06BA-DFC5-412F-87C3-E273BE298374}"/>
    <dgm:cxn modelId="{F21E579B-BB55-488D-AF53-5327BB6DCF79}" type="presOf" srcId="{E5F0C6D9-903C-4808-9389-56B5D95B9C74}" destId="{B1D60213-4928-4136-8FE0-F06DCBE8A952}" srcOrd="0" destOrd="0" presId="urn:microsoft.com/office/officeart/2005/8/layout/process1"/>
    <dgm:cxn modelId="{365881A6-EA87-41B4-9655-AF7D723AA8B5}" type="presOf" srcId="{18188F92-A451-4974-AB2E-01E0FB028146}" destId="{CDDFD861-F3D3-4C10-A21D-CB3019FEA917}" srcOrd="1" destOrd="0" presId="urn:microsoft.com/office/officeart/2005/8/layout/process1"/>
    <dgm:cxn modelId="{DDB7D2B7-478F-4B89-9387-2F57FCAD5E0D}" type="presOf" srcId="{BBED06BA-DFC5-412F-87C3-E273BE298374}" destId="{6C4FA199-FB5A-406A-A122-6D940E6A951E}" srcOrd="1" destOrd="0" presId="urn:microsoft.com/office/officeart/2005/8/layout/process1"/>
    <dgm:cxn modelId="{D56CCBC4-845A-4A04-8A32-6183FE2A8E4E}" srcId="{343174B3-BB7F-4A6D-9A5D-FEB5FCBEBF3F}" destId="{3055EA2C-D0C7-4541-B43E-05707484D186}" srcOrd="1" destOrd="0" parTransId="{94EB7064-F5E7-4BCE-A9D5-4FDCA94E1942}" sibTransId="{18188F92-A451-4974-AB2E-01E0FB028146}"/>
    <dgm:cxn modelId="{11411CCD-D9F7-4A32-9912-444B6594F237}" type="presOf" srcId="{18188F92-A451-4974-AB2E-01E0FB028146}" destId="{A382B17A-7400-4870-9EAD-222FEA0B6BE0}" srcOrd="0" destOrd="0" presId="urn:microsoft.com/office/officeart/2005/8/layout/process1"/>
    <dgm:cxn modelId="{9E7DEF46-6216-4FE8-835F-A9B104E8444F}" type="presParOf" srcId="{F5A217A3-11A5-45F5-AF40-FAE143772076}" destId="{B1D60213-4928-4136-8FE0-F06DCBE8A952}" srcOrd="0" destOrd="0" presId="urn:microsoft.com/office/officeart/2005/8/layout/process1"/>
    <dgm:cxn modelId="{F2433F01-999E-4B2F-8985-0D283F7F5FF5}" type="presParOf" srcId="{F5A217A3-11A5-45F5-AF40-FAE143772076}" destId="{9C53D161-92CD-4A3D-94B2-C1FF23F4569E}" srcOrd="1" destOrd="0" presId="urn:microsoft.com/office/officeart/2005/8/layout/process1"/>
    <dgm:cxn modelId="{B50079D3-E185-4644-AAC9-62AB04BF0551}" type="presParOf" srcId="{9C53D161-92CD-4A3D-94B2-C1FF23F4569E}" destId="{6C4FA199-FB5A-406A-A122-6D940E6A951E}" srcOrd="0" destOrd="0" presId="urn:microsoft.com/office/officeart/2005/8/layout/process1"/>
    <dgm:cxn modelId="{D130ED40-F4DF-436D-97EC-A85C3E55B3CB}" type="presParOf" srcId="{F5A217A3-11A5-45F5-AF40-FAE143772076}" destId="{68951774-BE52-4B63-8E7A-015606BE965E}" srcOrd="2" destOrd="0" presId="urn:microsoft.com/office/officeart/2005/8/layout/process1"/>
    <dgm:cxn modelId="{B016A4F8-517B-4353-BFEE-AC9676C81945}" type="presParOf" srcId="{F5A217A3-11A5-45F5-AF40-FAE143772076}" destId="{A382B17A-7400-4870-9EAD-222FEA0B6BE0}" srcOrd="3" destOrd="0" presId="urn:microsoft.com/office/officeart/2005/8/layout/process1"/>
    <dgm:cxn modelId="{208D1369-2722-41E9-BCF9-04D6B1CBA517}" type="presParOf" srcId="{A382B17A-7400-4870-9EAD-222FEA0B6BE0}" destId="{CDDFD861-F3D3-4C10-A21D-CB3019FEA917}" srcOrd="0" destOrd="0" presId="urn:microsoft.com/office/officeart/2005/8/layout/process1"/>
    <dgm:cxn modelId="{CDF900FC-9DDE-4954-A22C-5ACACA6F00DC}" type="presParOf" srcId="{F5A217A3-11A5-45F5-AF40-FAE143772076}" destId="{EBB09AB3-6502-47F8-BF55-31B7B7814E90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43174B3-BB7F-4A6D-9A5D-FEB5FCBEBF3F}" type="doc">
      <dgm:prSet loTypeId="urn:microsoft.com/office/officeart/2005/8/layout/process1" loCatId="process" qsTypeId="urn:microsoft.com/office/officeart/2005/8/quickstyle/simple1" qsCatId="simple" csTypeId="urn:microsoft.com/office/officeart/2005/8/colors/accent0_2" csCatId="mainScheme" phldr="1"/>
      <dgm:spPr/>
    </dgm:pt>
    <dgm:pt modelId="{E5F0C6D9-903C-4808-9389-56B5D95B9C74}">
      <dgm:prSet phldrT="[Text]" custT="1"/>
      <dgm:spPr/>
      <dgm:t>
        <a:bodyPr/>
        <a:lstStyle/>
        <a:p>
          <a:r>
            <a:rPr lang="en-US" sz="1200">
              <a:latin typeface="Noto Sans"/>
              <a:ea typeface="Noto Sans"/>
              <a:cs typeface="Noto Sans"/>
            </a:rPr>
            <a:t>Install skid at site</a:t>
          </a:r>
        </a:p>
      </dgm:t>
    </dgm:pt>
    <dgm:pt modelId="{74D7EDC4-197C-4AF4-A601-47060E3239C6}" type="parTrans" cxnId="{AA41A695-D701-41A7-86B6-0CDA4416D638}">
      <dgm:prSet/>
      <dgm:spPr/>
      <dgm:t>
        <a:bodyPr/>
        <a:lstStyle/>
        <a:p>
          <a:endParaRPr lang="en-US" sz="1200"/>
        </a:p>
      </dgm:t>
    </dgm:pt>
    <dgm:pt modelId="{BBED06BA-DFC5-412F-87C3-E273BE298374}" type="sibTrans" cxnId="{AA41A695-D701-41A7-86B6-0CDA4416D638}">
      <dgm:prSet custT="1"/>
      <dgm:spPr/>
      <dgm:t>
        <a:bodyPr/>
        <a:lstStyle/>
        <a:p>
          <a:endParaRPr lang="en-US" sz="1200"/>
        </a:p>
      </dgm:t>
    </dgm:pt>
    <dgm:pt modelId="{3055EA2C-D0C7-4541-B43E-05707484D186}">
      <dgm:prSet phldrT="[Text]" custT="1"/>
      <dgm:spPr/>
      <dgm:t>
        <a:bodyPr/>
        <a:lstStyle/>
        <a:p>
          <a:r>
            <a:rPr lang="en-US" sz="1200">
              <a:latin typeface="Noto Sans"/>
              <a:ea typeface="Noto Sans"/>
              <a:cs typeface="Noto Sans"/>
            </a:rPr>
            <a:t>Begin package (SW + product support) subscription</a:t>
          </a:r>
        </a:p>
      </dgm:t>
    </dgm:pt>
    <dgm:pt modelId="{94EB7064-F5E7-4BCE-A9D5-4FDCA94E1942}" type="parTrans" cxnId="{D56CCBC4-845A-4A04-8A32-6183FE2A8E4E}">
      <dgm:prSet/>
      <dgm:spPr/>
      <dgm:t>
        <a:bodyPr/>
        <a:lstStyle/>
        <a:p>
          <a:endParaRPr lang="en-US" sz="1200"/>
        </a:p>
      </dgm:t>
    </dgm:pt>
    <dgm:pt modelId="{18188F92-A451-4974-AB2E-01E0FB028146}" type="sibTrans" cxnId="{D56CCBC4-845A-4A04-8A32-6183FE2A8E4E}">
      <dgm:prSet custT="1"/>
      <dgm:spPr/>
      <dgm:t>
        <a:bodyPr/>
        <a:lstStyle/>
        <a:p>
          <a:endParaRPr lang="en-US" sz="1200"/>
        </a:p>
      </dgm:t>
    </dgm:pt>
    <dgm:pt modelId="{A50E0E74-FA59-46B8-AEA5-0C10E92E4133}">
      <dgm:prSet phldrT="[Text]" custT="1"/>
      <dgm:spPr/>
      <dgm:t>
        <a:bodyPr/>
        <a:lstStyle/>
        <a:p>
          <a:r>
            <a:rPr lang="en-US" sz="1200">
              <a:latin typeface="Noto Sans"/>
              <a:ea typeface="Noto Sans"/>
              <a:cs typeface="Noto Sans"/>
            </a:rPr>
            <a:t>Renew package subscription via Guardian</a:t>
          </a:r>
        </a:p>
      </dgm:t>
    </dgm:pt>
    <dgm:pt modelId="{B6248F47-6175-4076-B50C-A176853A6E7B}" type="parTrans" cxnId="{89465D77-133F-417C-BA2D-3F3F947CC10E}">
      <dgm:prSet/>
      <dgm:spPr/>
      <dgm:t>
        <a:bodyPr/>
        <a:lstStyle/>
        <a:p>
          <a:endParaRPr lang="en-US" sz="1200"/>
        </a:p>
      </dgm:t>
    </dgm:pt>
    <dgm:pt modelId="{A75A36E9-042D-4967-BC4E-F96E2C3A8E55}" type="sibTrans" cxnId="{89465D77-133F-417C-BA2D-3F3F947CC10E}">
      <dgm:prSet/>
      <dgm:spPr/>
      <dgm:t>
        <a:bodyPr/>
        <a:lstStyle/>
        <a:p>
          <a:endParaRPr lang="en-US" sz="1200"/>
        </a:p>
      </dgm:t>
    </dgm:pt>
    <dgm:pt modelId="{789F724D-63D7-4779-AAE7-79D7CD4C4350}" type="pres">
      <dgm:prSet presAssocID="{343174B3-BB7F-4A6D-9A5D-FEB5FCBEBF3F}" presName="Name0" presStyleCnt="0">
        <dgm:presLayoutVars>
          <dgm:dir/>
          <dgm:resizeHandles val="exact"/>
        </dgm:presLayoutVars>
      </dgm:prSet>
      <dgm:spPr/>
    </dgm:pt>
    <dgm:pt modelId="{7131F2B9-996B-4BAB-9F6C-0394FD6DCD09}" type="pres">
      <dgm:prSet presAssocID="{E5F0C6D9-903C-4808-9389-56B5D95B9C74}" presName="node" presStyleLbl="node1" presStyleIdx="0" presStyleCnt="3">
        <dgm:presLayoutVars>
          <dgm:bulletEnabled val="1"/>
        </dgm:presLayoutVars>
      </dgm:prSet>
      <dgm:spPr/>
    </dgm:pt>
    <dgm:pt modelId="{8679B976-0645-492D-92A8-5BFD5DECF80B}" type="pres">
      <dgm:prSet presAssocID="{BBED06BA-DFC5-412F-87C3-E273BE298374}" presName="sibTrans" presStyleLbl="sibTrans2D1" presStyleIdx="0" presStyleCnt="2"/>
      <dgm:spPr/>
    </dgm:pt>
    <dgm:pt modelId="{C41F3BDD-0AC6-465B-A19C-3C336CA85382}" type="pres">
      <dgm:prSet presAssocID="{BBED06BA-DFC5-412F-87C3-E273BE298374}" presName="connectorText" presStyleLbl="sibTrans2D1" presStyleIdx="0" presStyleCnt="2"/>
      <dgm:spPr/>
    </dgm:pt>
    <dgm:pt modelId="{3110806C-46B8-4358-945A-FE6FDD9357B7}" type="pres">
      <dgm:prSet presAssocID="{3055EA2C-D0C7-4541-B43E-05707484D186}" presName="node" presStyleLbl="node1" presStyleIdx="1" presStyleCnt="3">
        <dgm:presLayoutVars>
          <dgm:bulletEnabled val="1"/>
        </dgm:presLayoutVars>
      </dgm:prSet>
      <dgm:spPr/>
    </dgm:pt>
    <dgm:pt modelId="{0EC7DE83-454A-43D9-B702-00732178A33E}" type="pres">
      <dgm:prSet presAssocID="{18188F92-A451-4974-AB2E-01E0FB028146}" presName="sibTrans" presStyleLbl="sibTrans2D1" presStyleIdx="1" presStyleCnt="2"/>
      <dgm:spPr/>
    </dgm:pt>
    <dgm:pt modelId="{70D0B8C8-FFF2-44C2-B16E-70BA16136F53}" type="pres">
      <dgm:prSet presAssocID="{18188F92-A451-4974-AB2E-01E0FB028146}" presName="connectorText" presStyleLbl="sibTrans2D1" presStyleIdx="1" presStyleCnt="2"/>
      <dgm:spPr/>
    </dgm:pt>
    <dgm:pt modelId="{0385967A-2CA5-42EB-B749-3F27AC6DFB65}" type="pres">
      <dgm:prSet presAssocID="{A50E0E74-FA59-46B8-AEA5-0C10E92E4133}" presName="node" presStyleLbl="node1" presStyleIdx="2" presStyleCnt="3">
        <dgm:presLayoutVars>
          <dgm:bulletEnabled val="1"/>
        </dgm:presLayoutVars>
      </dgm:prSet>
      <dgm:spPr/>
    </dgm:pt>
  </dgm:ptLst>
  <dgm:cxnLst>
    <dgm:cxn modelId="{75691124-05AF-40B4-AA90-F081366DA0D4}" type="presOf" srcId="{18188F92-A451-4974-AB2E-01E0FB028146}" destId="{0EC7DE83-454A-43D9-B702-00732178A33E}" srcOrd="0" destOrd="0" presId="urn:microsoft.com/office/officeart/2005/8/layout/process1"/>
    <dgm:cxn modelId="{89465D77-133F-417C-BA2D-3F3F947CC10E}" srcId="{343174B3-BB7F-4A6D-9A5D-FEB5FCBEBF3F}" destId="{A50E0E74-FA59-46B8-AEA5-0C10E92E4133}" srcOrd="2" destOrd="0" parTransId="{B6248F47-6175-4076-B50C-A176853A6E7B}" sibTransId="{A75A36E9-042D-4967-BC4E-F96E2C3A8E55}"/>
    <dgm:cxn modelId="{C2A1EA93-58D4-4EAC-85A2-DE2855A8D78E}" type="presOf" srcId="{3055EA2C-D0C7-4541-B43E-05707484D186}" destId="{3110806C-46B8-4358-945A-FE6FDD9357B7}" srcOrd="0" destOrd="0" presId="urn:microsoft.com/office/officeart/2005/8/layout/process1"/>
    <dgm:cxn modelId="{AA41A695-D701-41A7-86B6-0CDA4416D638}" srcId="{343174B3-BB7F-4A6D-9A5D-FEB5FCBEBF3F}" destId="{E5F0C6D9-903C-4808-9389-56B5D95B9C74}" srcOrd="0" destOrd="0" parTransId="{74D7EDC4-197C-4AF4-A601-47060E3239C6}" sibTransId="{BBED06BA-DFC5-412F-87C3-E273BE298374}"/>
    <dgm:cxn modelId="{D348C09E-EA65-425B-9DC0-E99FA0506B55}" type="presOf" srcId="{343174B3-BB7F-4A6D-9A5D-FEB5FCBEBF3F}" destId="{789F724D-63D7-4779-AAE7-79D7CD4C4350}" srcOrd="0" destOrd="0" presId="urn:microsoft.com/office/officeart/2005/8/layout/process1"/>
    <dgm:cxn modelId="{86AEE0A7-3848-4088-B417-CE5E116DFC08}" type="presOf" srcId="{18188F92-A451-4974-AB2E-01E0FB028146}" destId="{70D0B8C8-FFF2-44C2-B16E-70BA16136F53}" srcOrd="1" destOrd="0" presId="urn:microsoft.com/office/officeart/2005/8/layout/process1"/>
    <dgm:cxn modelId="{799206BD-56A8-4EB8-8D93-F89A7876F198}" type="presOf" srcId="{BBED06BA-DFC5-412F-87C3-E273BE298374}" destId="{8679B976-0645-492D-92A8-5BFD5DECF80B}" srcOrd="0" destOrd="0" presId="urn:microsoft.com/office/officeart/2005/8/layout/process1"/>
    <dgm:cxn modelId="{D56CCBC4-845A-4A04-8A32-6183FE2A8E4E}" srcId="{343174B3-BB7F-4A6D-9A5D-FEB5FCBEBF3F}" destId="{3055EA2C-D0C7-4541-B43E-05707484D186}" srcOrd="1" destOrd="0" parTransId="{94EB7064-F5E7-4BCE-A9D5-4FDCA94E1942}" sibTransId="{18188F92-A451-4974-AB2E-01E0FB028146}"/>
    <dgm:cxn modelId="{238187D3-40E8-4AB2-B99F-36A1B560379F}" type="presOf" srcId="{BBED06BA-DFC5-412F-87C3-E273BE298374}" destId="{C41F3BDD-0AC6-465B-A19C-3C336CA85382}" srcOrd="1" destOrd="0" presId="urn:microsoft.com/office/officeart/2005/8/layout/process1"/>
    <dgm:cxn modelId="{71EA9CD3-768E-4662-B2D5-F253978DC2A4}" type="presOf" srcId="{E5F0C6D9-903C-4808-9389-56B5D95B9C74}" destId="{7131F2B9-996B-4BAB-9F6C-0394FD6DCD09}" srcOrd="0" destOrd="0" presId="urn:microsoft.com/office/officeart/2005/8/layout/process1"/>
    <dgm:cxn modelId="{0D721CF3-22D1-4AA1-A821-4DAAC2B285E2}" type="presOf" srcId="{A50E0E74-FA59-46B8-AEA5-0C10E92E4133}" destId="{0385967A-2CA5-42EB-B749-3F27AC6DFB65}" srcOrd="0" destOrd="0" presId="urn:microsoft.com/office/officeart/2005/8/layout/process1"/>
    <dgm:cxn modelId="{984CBA16-71E2-4A5C-8FB7-195B6E44C6BD}" type="presParOf" srcId="{789F724D-63D7-4779-AAE7-79D7CD4C4350}" destId="{7131F2B9-996B-4BAB-9F6C-0394FD6DCD09}" srcOrd="0" destOrd="0" presId="urn:microsoft.com/office/officeart/2005/8/layout/process1"/>
    <dgm:cxn modelId="{2AB1C36F-1686-47CE-ADBA-D4121A81D8B0}" type="presParOf" srcId="{789F724D-63D7-4779-AAE7-79D7CD4C4350}" destId="{8679B976-0645-492D-92A8-5BFD5DECF80B}" srcOrd="1" destOrd="0" presId="urn:microsoft.com/office/officeart/2005/8/layout/process1"/>
    <dgm:cxn modelId="{8D97B5A4-1381-4DB4-BCD6-6E540408C088}" type="presParOf" srcId="{8679B976-0645-492D-92A8-5BFD5DECF80B}" destId="{C41F3BDD-0AC6-465B-A19C-3C336CA85382}" srcOrd="0" destOrd="0" presId="urn:microsoft.com/office/officeart/2005/8/layout/process1"/>
    <dgm:cxn modelId="{B3CDD15C-29ED-418E-BA22-30818411537A}" type="presParOf" srcId="{789F724D-63D7-4779-AAE7-79D7CD4C4350}" destId="{3110806C-46B8-4358-945A-FE6FDD9357B7}" srcOrd="2" destOrd="0" presId="urn:microsoft.com/office/officeart/2005/8/layout/process1"/>
    <dgm:cxn modelId="{C19E43FC-D018-430B-92CC-7038E651E476}" type="presParOf" srcId="{789F724D-63D7-4779-AAE7-79D7CD4C4350}" destId="{0EC7DE83-454A-43D9-B702-00732178A33E}" srcOrd="3" destOrd="0" presId="urn:microsoft.com/office/officeart/2005/8/layout/process1"/>
    <dgm:cxn modelId="{90DD8404-E8FA-4B74-A041-A2FA5DB941A9}" type="presParOf" srcId="{0EC7DE83-454A-43D9-B702-00732178A33E}" destId="{70D0B8C8-FFF2-44C2-B16E-70BA16136F53}" srcOrd="0" destOrd="0" presId="urn:microsoft.com/office/officeart/2005/8/layout/process1"/>
    <dgm:cxn modelId="{A3FC0834-B91A-402E-B1FA-046979BA71FA}" type="presParOf" srcId="{789F724D-63D7-4779-AAE7-79D7CD4C4350}" destId="{0385967A-2CA5-42EB-B749-3F27AC6DFB65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D60213-4928-4136-8FE0-F06DCBE8A952}">
      <dsp:nvSpPr>
        <dsp:cNvPr id="0" name=""/>
        <dsp:cNvSpPr/>
      </dsp:nvSpPr>
      <dsp:spPr>
        <a:xfrm>
          <a:off x="6663" y="0"/>
          <a:ext cx="1279890" cy="92627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latin typeface="Noto Sans"/>
              <a:ea typeface="Noto Sans"/>
              <a:cs typeface="Noto Sans"/>
            </a:rPr>
            <a:t>Integrate skid into plant DeltaV system</a:t>
          </a:r>
        </a:p>
      </dsp:txBody>
      <dsp:txXfrm>
        <a:off x="33793" y="27130"/>
        <a:ext cx="1225630" cy="872014"/>
      </dsp:txXfrm>
    </dsp:sp>
    <dsp:sp modelId="{9C53D161-92CD-4A3D-94B2-C1FF23F4569E}">
      <dsp:nvSpPr>
        <dsp:cNvPr id="0" name=""/>
        <dsp:cNvSpPr/>
      </dsp:nvSpPr>
      <dsp:spPr>
        <a:xfrm>
          <a:off x="1414543" y="304430"/>
          <a:ext cx="271336" cy="317412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1414543" y="367912"/>
        <a:ext cx="189935" cy="190448"/>
      </dsp:txXfrm>
    </dsp:sp>
    <dsp:sp modelId="{68951774-BE52-4B63-8E7A-015606BE965E}">
      <dsp:nvSpPr>
        <dsp:cNvPr id="0" name=""/>
        <dsp:cNvSpPr/>
      </dsp:nvSpPr>
      <dsp:spPr>
        <a:xfrm>
          <a:off x="1798510" y="0"/>
          <a:ext cx="1279890" cy="92627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latin typeface="Noto Sans"/>
              <a:ea typeface="Noto Sans"/>
              <a:cs typeface="Noto Sans"/>
            </a:rPr>
            <a:t>Add as-needed scale-up SW licenses </a:t>
          </a:r>
        </a:p>
      </dsp:txBody>
      <dsp:txXfrm>
        <a:off x="1825640" y="27130"/>
        <a:ext cx="1225630" cy="872014"/>
      </dsp:txXfrm>
    </dsp:sp>
    <dsp:sp modelId="{A382B17A-7400-4870-9EAD-222FEA0B6BE0}">
      <dsp:nvSpPr>
        <dsp:cNvPr id="0" name=""/>
        <dsp:cNvSpPr/>
      </dsp:nvSpPr>
      <dsp:spPr>
        <a:xfrm>
          <a:off x="3206390" y="304430"/>
          <a:ext cx="271336" cy="317412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3206390" y="367912"/>
        <a:ext cx="189935" cy="190448"/>
      </dsp:txXfrm>
    </dsp:sp>
    <dsp:sp modelId="{EBB09AB3-6502-47F8-BF55-31B7B7814E90}">
      <dsp:nvSpPr>
        <dsp:cNvPr id="0" name=""/>
        <dsp:cNvSpPr/>
      </dsp:nvSpPr>
      <dsp:spPr>
        <a:xfrm>
          <a:off x="3590357" y="0"/>
          <a:ext cx="1279890" cy="92627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latin typeface="Noto Sans"/>
              <a:ea typeface="Noto Sans"/>
              <a:cs typeface="Noto Sans"/>
            </a:rPr>
            <a:t>Renew PK Flex DST license with product support via Guardian</a:t>
          </a:r>
        </a:p>
      </dsp:txBody>
      <dsp:txXfrm>
        <a:off x="3617487" y="27130"/>
        <a:ext cx="1225630" cy="87201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31F2B9-996B-4BAB-9F6C-0394FD6DCD09}">
      <dsp:nvSpPr>
        <dsp:cNvPr id="0" name=""/>
        <dsp:cNvSpPr/>
      </dsp:nvSpPr>
      <dsp:spPr>
        <a:xfrm>
          <a:off x="4355" y="20912"/>
          <a:ext cx="1301697" cy="89084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latin typeface="Noto Sans"/>
              <a:ea typeface="Noto Sans"/>
              <a:cs typeface="Noto Sans"/>
            </a:rPr>
            <a:t>Install skid at site</a:t>
          </a:r>
        </a:p>
      </dsp:txBody>
      <dsp:txXfrm>
        <a:off x="30447" y="47004"/>
        <a:ext cx="1249513" cy="838664"/>
      </dsp:txXfrm>
    </dsp:sp>
    <dsp:sp modelId="{8679B976-0645-492D-92A8-5BFD5DECF80B}">
      <dsp:nvSpPr>
        <dsp:cNvPr id="0" name=""/>
        <dsp:cNvSpPr/>
      </dsp:nvSpPr>
      <dsp:spPr>
        <a:xfrm>
          <a:off x="1436221" y="304926"/>
          <a:ext cx="275959" cy="32282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1436221" y="369490"/>
        <a:ext cx="193171" cy="193692"/>
      </dsp:txXfrm>
    </dsp:sp>
    <dsp:sp modelId="{3110806C-46B8-4358-945A-FE6FDD9357B7}">
      <dsp:nvSpPr>
        <dsp:cNvPr id="0" name=""/>
        <dsp:cNvSpPr/>
      </dsp:nvSpPr>
      <dsp:spPr>
        <a:xfrm>
          <a:off x="1826730" y="20912"/>
          <a:ext cx="1301697" cy="89084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latin typeface="Noto Sans"/>
              <a:ea typeface="Noto Sans"/>
              <a:cs typeface="Noto Sans"/>
            </a:rPr>
            <a:t>Begin package (SW + product support) subscription</a:t>
          </a:r>
        </a:p>
      </dsp:txBody>
      <dsp:txXfrm>
        <a:off x="1852822" y="47004"/>
        <a:ext cx="1249513" cy="838664"/>
      </dsp:txXfrm>
    </dsp:sp>
    <dsp:sp modelId="{0EC7DE83-454A-43D9-B702-00732178A33E}">
      <dsp:nvSpPr>
        <dsp:cNvPr id="0" name=""/>
        <dsp:cNvSpPr/>
      </dsp:nvSpPr>
      <dsp:spPr>
        <a:xfrm>
          <a:off x="3258597" y="304926"/>
          <a:ext cx="275959" cy="32282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3258597" y="369490"/>
        <a:ext cx="193171" cy="193692"/>
      </dsp:txXfrm>
    </dsp:sp>
    <dsp:sp modelId="{0385967A-2CA5-42EB-B749-3F27AC6DFB65}">
      <dsp:nvSpPr>
        <dsp:cNvPr id="0" name=""/>
        <dsp:cNvSpPr/>
      </dsp:nvSpPr>
      <dsp:spPr>
        <a:xfrm>
          <a:off x="3649106" y="20912"/>
          <a:ext cx="1301697" cy="89084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latin typeface="Noto Sans"/>
              <a:ea typeface="Noto Sans"/>
              <a:cs typeface="Noto Sans"/>
            </a:rPr>
            <a:t>Renew package subscription via Guardian</a:t>
          </a:r>
        </a:p>
      </dsp:txBody>
      <dsp:txXfrm>
        <a:off x="3675198" y="47004"/>
        <a:ext cx="1249513" cy="8386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50579D-5412-4EB9-B8AE-311FD3997FBC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95AC85-F1B1-4669-8DB4-7B0070B084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7765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A5B416-5F0F-4485-8D14-92CEBB19703D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6B116C-1CAD-49E2-B44E-AB4A995DEB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3591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4630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731520" algn="l" defTabSz="14630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1463040" algn="l" defTabSz="14630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2194560" algn="l" defTabSz="14630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2926080" algn="l" defTabSz="14630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3657600" algn="l" defTabSz="14630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4389120" algn="l" defTabSz="14630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5120640" algn="l" defTabSz="14630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5852160" algn="l" defTabSz="14630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6B116C-1CAD-49E2-B44E-AB4A995DEB2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3381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6B116C-1CAD-49E2-B44E-AB4A995DEB2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803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6B116C-1CAD-49E2-B44E-AB4A995DEB2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8101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6B116C-1CAD-49E2-B44E-AB4A995DEB2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5508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6B116C-1CAD-49E2-B44E-AB4A995DEB2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673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6B116C-1CAD-49E2-B44E-AB4A995DEB2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8235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6B116C-1CAD-49E2-B44E-AB4A995DEB2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8500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6B116C-1CAD-49E2-B44E-AB4A995DEB2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8808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6B116C-1CAD-49E2-B44E-AB4A995DEB2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3436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6B116C-1CAD-49E2-B44E-AB4A995DEB2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2764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6B116C-1CAD-49E2-B44E-AB4A995DEB2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6920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6B116C-1CAD-49E2-B44E-AB4A995DEB2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7338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D64A98-65F4-3D4A-40A4-FB8063F678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EBABF4-1473-5D3D-3BFA-460DAD12E0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3CD2A2-7AB6-DDCC-8EFD-DA87DC8528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E3474C-66BA-A6EF-A6B2-76B375436A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6B116C-1CAD-49E2-B44E-AB4A995DEB2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1936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6B116C-1CAD-49E2-B44E-AB4A995DEB2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9377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14630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>
                <a:ea typeface="Noto Sans"/>
                <a:cs typeface="Noto Sans"/>
              </a:rPr>
              <a:t>With the option to integrate into BOP</a:t>
            </a:r>
            <a:endParaRPr lang="en-US" dirty="0">
              <a:ea typeface="Noto Sans"/>
              <a:cs typeface="Noto San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6B116C-1CAD-49E2-B44E-AB4A995DEB2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287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6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3.emf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6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3.emf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6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3.emf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3.emf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3.emf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3.emf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3.emf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6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6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6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4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6.png"/><Relationship Id="rId4" Type="http://schemas.openxmlformats.org/officeDocument/2006/relationships/image" Target="../media/image13.emf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: War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olorful background with circles&#10;&#10;Description automatically generated">
            <a:extLst>
              <a:ext uri="{FF2B5EF4-FFF2-40B4-BE49-F238E27FC236}">
                <a16:creationId xmlns:a16="http://schemas.microsoft.com/office/drawing/2014/main" id="{3980EA99-08EA-AE9C-06D5-C74FA1AC9AD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5607327F-AD52-7124-EB07-F3C89D314D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582" y="3328124"/>
            <a:ext cx="10598218" cy="1573353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400" kern="1200" cap="none" baseline="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Emerson Exchange 2025</a:t>
            </a:r>
            <a:br>
              <a:rPr lang="en-US"/>
            </a:br>
            <a:r>
              <a:rPr lang="en-US"/>
              <a:t>(Click to edit title)</a:t>
            </a:r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D8BE7807-8F2A-C092-5E5D-2B3633C339A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8581" y="4833374"/>
            <a:ext cx="5781645" cy="645907"/>
          </a:xfrm>
          <a:prstGeom prst="rect">
            <a:avLst/>
          </a:prstGeom>
        </p:spPr>
        <p:txBody>
          <a:bodyPr vert="horz" lIns="146304" tIns="91440" rIns="91440" bIns="45720" rtlCol="0">
            <a:normAutofit fontScale="92500" lnSpcReduction="10000"/>
          </a:bodyPr>
          <a:lstStyle>
            <a:lvl1pPr marL="0" indent="0">
              <a:buNone/>
              <a:defRPr lang="en-US" sz="2000" b="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>
                <a:cs typeface="Arial"/>
              </a:rPr>
              <a:t>May 2025</a:t>
            </a:r>
          </a:p>
        </p:txBody>
      </p:sp>
      <p:pic>
        <p:nvPicPr>
          <p:cNvPr id="4" name="Picture 3" descr="A logo with white text&#10;&#10;Description automatically generated">
            <a:extLst>
              <a:ext uri="{FF2B5EF4-FFF2-40B4-BE49-F238E27FC236}">
                <a16:creationId xmlns:a16="http://schemas.microsoft.com/office/drawing/2014/main" id="{536835A9-02AE-6E53-9EDB-7DBCEDD68B5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524" y="1095884"/>
            <a:ext cx="5304915" cy="2652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570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: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circles&#10;&#10;Description automatically generated">
            <a:extLst>
              <a:ext uri="{FF2B5EF4-FFF2-40B4-BE49-F238E27FC236}">
                <a16:creationId xmlns:a16="http://schemas.microsoft.com/office/drawing/2014/main" id="{86AB3AA6-A8A1-2D53-A3B9-29192C08437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5607327F-AD52-7124-EB07-F3C89D314D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582" y="3328124"/>
            <a:ext cx="10598218" cy="1573353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400" kern="1200" cap="none" baseline="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Emerson Exchange 2025</a:t>
            </a:r>
            <a:br>
              <a:rPr lang="en-US"/>
            </a:br>
            <a:r>
              <a:rPr lang="en-US"/>
              <a:t>(Click to edit title)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8D37363A-C360-BAC6-73AA-C169F30EC0B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8581" y="4833374"/>
            <a:ext cx="5781645" cy="645907"/>
          </a:xfrm>
          <a:prstGeom prst="rect">
            <a:avLst/>
          </a:prstGeom>
        </p:spPr>
        <p:txBody>
          <a:bodyPr vert="horz" lIns="146304" tIns="91440" rIns="91440" bIns="45720" rtlCol="0">
            <a:normAutofit fontScale="92500" lnSpcReduction="10000"/>
          </a:bodyPr>
          <a:lstStyle>
            <a:lvl1pPr marL="0" indent="0">
              <a:buNone/>
              <a:defRPr lang="en-US" sz="2000" b="0" i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>
                <a:cs typeface="Arial"/>
              </a:rPr>
              <a:t>May 2025</a:t>
            </a:r>
          </a:p>
        </p:txBody>
      </p:sp>
      <p:pic>
        <p:nvPicPr>
          <p:cNvPr id="7" name="Picture 6" descr="A logo with white and red circles&#10;&#10;Description automatically generated">
            <a:extLst>
              <a:ext uri="{FF2B5EF4-FFF2-40B4-BE49-F238E27FC236}">
                <a16:creationId xmlns:a16="http://schemas.microsoft.com/office/drawing/2014/main" id="{F14B806D-046F-5C98-7659-8134BCBE8EC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524" y="1095884"/>
            <a:ext cx="5304915" cy="2652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867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eme Cover: War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olorful background with circles&#10;&#10;Description automatically generated">
            <a:extLst>
              <a:ext uri="{FF2B5EF4-FFF2-40B4-BE49-F238E27FC236}">
                <a16:creationId xmlns:a16="http://schemas.microsoft.com/office/drawing/2014/main" id="{8F7452FE-C752-12B9-076C-049C09DFAD7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pic>
        <p:nvPicPr>
          <p:cNvPr id="4" name="Picture 3" descr="A logo on a black background&#10;&#10;Description automatically generated">
            <a:extLst>
              <a:ext uri="{FF2B5EF4-FFF2-40B4-BE49-F238E27FC236}">
                <a16:creationId xmlns:a16="http://schemas.microsoft.com/office/drawing/2014/main" id="{088D2F8C-7352-B2B2-4C18-BA52F54A07D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9" r="1239"/>
          <a:stretch/>
        </p:blipFill>
        <p:spPr>
          <a:xfrm>
            <a:off x="0" y="252761"/>
            <a:ext cx="14630400" cy="7501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614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T_Theme Cover: War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olorful background with circles&#10;&#10;Description automatically generated">
            <a:extLst>
              <a:ext uri="{FF2B5EF4-FFF2-40B4-BE49-F238E27FC236}">
                <a16:creationId xmlns:a16="http://schemas.microsoft.com/office/drawing/2014/main" id="{8F7452FE-C752-12B9-076C-049C09DFAD7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pic>
        <p:nvPicPr>
          <p:cNvPr id="10" name="Picture 9" descr="A logo with white text&#10;&#10;Description automatically generated">
            <a:extLst>
              <a:ext uri="{FF2B5EF4-FFF2-40B4-BE49-F238E27FC236}">
                <a16:creationId xmlns:a16="http://schemas.microsoft.com/office/drawing/2014/main" id="{0DE7B208-57F2-F09C-94E5-9FD021B5477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5855" y="246408"/>
            <a:ext cx="15002108" cy="7501054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A60712DE-B1D3-F602-215A-C5242B184CC0}"/>
              </a:ext>
            </a:extLst>
          </p:cNvPr>
          <p:cNvGrpSpPr/>
          <p:nvPr userDrawn="1"/>
        </p:nvGrpSpPr>
        <p:grpSpPr>
          <a:xfrm>
            <a:off x="12575177" y="256289"/>
            <a:ext cx="1724297" cy="1115310"/>
            <a:chOff x="12575177" y="256289"/>
            <a:chExt cx="1724297" cy="1115310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EAF3260A-9B01-0151-829D-BFB0146B6770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4"/>
            <a:srcRect t="67351"/>
            <a:stretch/>
          </p:blipFill>
          <p:spPr>
            <a:xfrm>
              <a:off x="12749946" y="1063486"/>
              <a:ext cx="1449754" cy="308113"/>
            </a:xfrm>
            <a:prstGeom prst="rect">
              <a:avLst/>
            </a:prstGeom>
          </p:spPr>
        </p:pic>
        <p:pic>
          <p:nvPicPr>
            <p:cNvPr id="4" name="Picture 3" descr="A logo of a company&#10;&#10;Description automatically generated">
              <a:extLst>
                <a:ext uri="{FF2B5EF4-FFF2-40B4-BE49-F238E27FC236}">
                  <a16:creationId xmlns:a16="http://schemas.microsoft.com/office/drawing/2014/main" id="{D4A283C7-C8C2-410C-3AFC-07A5050114F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75177" y="256289"/>
              <a:ext cx="1724297" cy="9405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79853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eme Cover: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circles&#10;&#10;Description automatically generated">
            <a:extLst>
              <a:ext uri="{FF2B5EF4-FFF2-40B4-BE49-F238E27FC236}">
                <a16:creationId xmlns:a16="http://schemas.microsoft.com/office/drawing/2014/main" id="{A6B02DB1-96E8-D63D-AB08-A13B0207383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pic>
        <p:nvPicPr>
          <p:cNvPr id="2" name="Picture 1" descr="A logo on a black background&#10;&#10;Description automatically generated">
            <a:extLst>
              <a:ext uri="{FF2B5EF4-FFF2-40B4-BE49-F238E27FC236}">
                <a16:creationId xmlns:a16="http://schemas.microsoft.com/office/drawing/2014/main" id="{FB4FB1A4-CCE1-5557-FDE5-D8490F48530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9" r="1239"/>
          <a:stretch/>
        </p:blipFill>
        <p:spPr>
          <a:xfrm>
            <a:off x="0" y="252761"/>
            <a:ext cx="14630400" cy="7501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772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T_Theme Cover: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circles&#10;&#10;Description automatically generated">
            <a:extLst>
              <a:ext uri="{FF2B5EF4-FFF2-40B4-BE49-F238E27FC236}">
                <a16:creationId xmlns:a16="http://schemas.microsoft.com/office/drawing/2014/main" id="{9E5C2C78-0BA5-3550-C9DB-DEA2CADE9BA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pic>
        <p:nvPicPr>
          <p:cNvPr id="9" name="Picture 8" descr="A logo with white and red circles&#10;&#10;Description automatically generated">
            <a:extLst>
              <a:ext uri="{FF2B5EF4-FFF2-40B4-BE49-F238E27FC236}">
                <a16:creationId xmlns:a16="http://schemas.microsoft.com/office/drawing/2014/main" id="{E0476F2A-9072-6CAB-C1ED-93EA166E293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5855" y="246408"/>
            <a:ext cx="15002108" cy="7501054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A7F5B5D9-8C0E-73E2-F0CB-F62C9DD46B8F}"/>
              </a:ext>
            </a:extLst>
          </p:cNvPr>
          <p:cNvGrpSpPr/>
          <p:nvPr userDrawn="1"/>
        </p:nvGrpSpPr>
        <p:grpSpPr>
          <a:xfrm>
            <a:off x="12575177" y="256289"/>
            <a:ext cx="1724297" cy="1115310"/>
            <a:chOff x="12575177" y="256289"/>
            <a:chExt cx="1724297" cy="111531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A352511-A414-1AC4-09CA-97B6EF6AABDC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4"/>
            <a:srcRect t="67351"/>
            <a:stretch/>
          </p:blipFill>
          <p:spPr>
            <a:xfrm>
              <a:off x="12749946" y="1063486"/>
              <a:ext cx="1449754" cy="308113"/>
            </a:xfrm>
            <a:prstGeom prst="rect">
              <a:avLst/>
            </a:prstGeom>
          </p:spPr>
        </p:pic>
        <p:pic>
          <p:nvPicPr>
            <p:cNvPr id="6" name="Picture 5" descr="A logo of a company&#10;&#10;Description automatically generated">
              <a:extLst>
                <a:ext uri="{FF2B5EF4-FFF2-40B4-BE49-F238E27FC236}">
                  <a16:creationId xmlns:a16="http://schemas.microsoft.com/office/drawing/2014/main" id="{DB557738-1889-5189-099C-D2C7744BB5A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75177" y="256289"/>
              <a:ext cx="1724297" cy="9405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10125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reaker: War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olorful background with circles&#10;&#10;Description automatically generated">
            <a:extLst>
              <a:ext uri="{FF2B5EF4-FFF2-40B4-BE49-F238E27FC236}">
                <a16:creationId xmlns:a16="http://schemas.microsoft.com/office/drawing/2014/main" id="{8AD0F317-F16A-1C41-8C23-316641CB0B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CD9B5C7-613C-9172-2EDD-ADF3A23FF9BF}"/>
              </a:ext>
            </a:extLst>
          </p:cNvPr>
          <p:cNvSpPr/>
          <p:nvPr userDrawn="1"/>
        </p:nvSpPr>
        <p:spPr bwMode="auto">
          <a:xfrm>
            <a:off x="0" y="1676469"/>
            <a:ext cx="301658" cy="1567959"/>
          </a:xfrm>
          <a:prstGeom prst="rect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48181FB6-64D0-2071-99C4-5DFA03441E5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582" y="1676469"/>
            <a:ext cx="8166624" cy="1573353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6000" kern="1200" cap="none" baseline="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Breaker Slide Title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09C1449-EC68-24EC-D2F6-43968EEB864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8581" y="3878379"/>
            <a:ext cx="5781645" cy="1101400"/>
          </a:xfrm>
          <a:prstGeom prst="rect">
            <a:avLst/>
          </a:prstGeom>
        </p:spPr>
        <p:txBody>
          <a:bodyPr vert="horz" lIns="146304" tIns="91440" rIns="91440" bIns="45720" rtlCol="0">
            <a:normAutofit fontScale="92500" lnSpcReduction="10000"/>
          </a:bodyPr>
          <a:lstStyle>
            <a:lvl1pPr marL="0" indent="0">
              <a:buNone/>
              <a:defRPr lang="en-US" sz="2400" b="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>
                <a:cs typeface="Arial"/>
              </a:rPr>
              <a:t>Subhead Text Here</a:t>
            </a:r>
          </a:p>
        </p:txBody>
      </p:sp>
      <p:pic>
        <p:nvPicPr>
          <p:cNvPr id="8" name="Picture 7" descr="A logo on a black background&#10;&#10;Description automatically generated">
            <a:extLst>
              <a:ext uri="{FF2B5EF4-FFF2-40B4-BE49-F238E27FC236}">
                <a16:creationId xmlns:a16="http://schemas.microsoft.com/office/drawing/2014/main" id="{46147192-310F-1C4D-9E0C-43B32B77044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9" r="1239"/>
          <a:stretch/>
        </p:blipFill>
        <p:spPr>
          <a:xfrm>
            <a:off x="11726657" y="6980"/>
            <a:ext cx="2767628" cy="1418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006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reaker: Co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een and blue background&#10;&#10;Description automatically generated">
            <a:extLst>
              <a:ext uri="{FF2B5EF4-FFF2-40B4-BE49-F238E27FC236}">
                <a16:creationId xmlns:a16="http://schemas.microsoft.com/office/drawing/2014/main" id="{377EAD63-0E8C-5DD0-9FEB-DD3A3EC0C5E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CD9B5C7-613C-9172-2EDD-ADF3A23FF9BF}"/>
              </a:ext>
            </a:extLst>
          </p:cNvPr>
          <p:cNvSpPr/>
          <p:nvPr userDrawn="1"/>
        </p:nvSpPr>
        <p:spPr bwMode="auto">
          <a:xfrm>
            <a:off x="0" y="1676469"/>
            <a:ext cx="301658" cy="1567959"/>
          </a:xfrm>
          <a:prstGeom prst="rect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chemeClr val="tx2"/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A42C4D7-1D25-686A-01D1-D38790DB39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582" y="1676469"/>
            <a:ext cx="8166624" cy="1573353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6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Breaker Slide Title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83B06104-5F0A-07BA-A89F-459A0E996CD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8581" y="3878379"/>
            <a:ext cx="5781645" cy="1101400"/>
          </a:xfrm>
          <a:prstGeom prst="rect">
            <a:avLst/>
          </a:prstGeom>
        </p:spPr>
        <p:txBody>
          <a:bodyPr vert="horz" lIns="146304" tIns="91440" rIns="91440" bIns="45720" rtlCol="0">
            <a:normAutofit fontScale="92500" lnSpcReduction="10000"/>
          </a:bodyPr>
          <a:lstStyle>
            <a:lvl1pPr marL="0" indent="0">
              <a:buNone/>
              <a:defRPr lang="en-US" sz="2400" b="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>
                <a:cs typeface="Arial"/>
              </a:rPr>
              <a:t>Subhead Text Here</a:t>
            </a:r>
          </a:p>
        </p:txBody>
      </p:sp>
      <p:pic>
        <p:nvPicPr>
          <p:cNvPr id="3" name="Picture 2" descr="A logo on a black background&#10;&#10;Description automatically generated">
            <a:extLst>
              <a:ext uri="{FF2B5EF4-FFF2-40B4-BE49-F238E27FC236}">
                <a16:creationId xmlns:a16="http://schemas.microsoft.com/office/drawing/2014/main" id="{37CD57E9-4D93-1799-352E-5CB2690E6FB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9" r="1239"/>
          <a:stretch/>
        </p:blipFill>
        <p:spPr>
          <a:xfrm>
            <a:off x="11726657" y="6980"/>
            <a:ext cx="2767628" cy="1418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175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reaker: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background with circles&#10;&#10;Description automatically generated">
            <a:extLst>
              <a:ext uri="{FF2B5EF4-FFF2-40B4-BE49-F238E27FC236}">
                <a16:creationId xmlns:a16="http://schemas.microsoft.com/office/drawing/2014/main" id="{074CF8EE-5D23-33FA-C386-F6728D4BB5A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3DE6C23-D911-2C5B-46B3-9FD75829CDB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676469"/>
            <a:ext cx="301658" cy="1567959"/>
          </a:xfrm>
          <a:prstGeom prst="rect">
            <a:avLst/>
          </a:prstGeom>
        </p:spPr>
      </p:pic>
      <p:sp>
        <p:nvSpPr>
          <p:cNvPr id="21" name="Title 1">
            <a:extLst>
              <a:ext uri="{FF2B5EF4-FFF2-40B4-BE49-F238E27FC236}">
                <a16:creationId xmlns:a16="http://schemas.microsoft.com/office/drawing/2014/main" id="{D6AB708F-F71C-A57D-A173-42B189DA946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582" y="1676469"/>
            <a:ext cx="8166624" cy="1573353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6000" kern="1200" cap="none" baseline="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Breaker Slide Title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0B564052-249F-B17E-0E3E-2524A885A79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8581" y="3878379"/>
            <a:ext cx="5781645" cy="1101400"/>
          </a:xfrm>
          <a:prstGeom prst="rect">
            <a:avLst/>
          </a:prstGeom>
        </p:spPr>
        <p:txBody>
          <a:bodyPr vert="horz" lIns="146304" tIns="91440" rIns="91440" bIns="45720" rtlCol="0">
            <a:normAutofit fontScale="92500" lnSpcReduction="10000"/>
          </a:bodyPr>
          <a:lstStyle>
            <a:lvl1pPr marL="0" indent="0">
              <a:buNone/>
              <a:defRPr lang="en-US" sz="2400" b="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>
                <a:cs typeface="Arial"/>
              </a:rPr>
              <a:t>Subhead Text Here</a:t>
            </a:r>
          </a:p>
        </p:txBody>
      </p:sp>
      <p:pic>
        <p:nvPicPr>
          <p:cNvPr id="10" name="Picture 9" descr="A logo on a black background&#10;&#10;Description automatically generated">
            <a:extLst>
              <a:ext uri="{FF2B5EF4-FFF2-40B4-BE49-F238E27FC236}">
                <a16:creationId xmlns:a16="http://schemas.microsoft.com/office/drawing/2014/main" id="{BD814133-D8CE-4772-9C40-E8DF999074D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9" r="1239"/>
          <a:stretch/>
        </p:blipFill>
        <p:spPr>
          <a:xfrm>
            <a:off x="11726655" y="6980"/>
            <a:ext cx="2767629" cy="1418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978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reaker: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background with circles&#10;&#10;Description automatically generated">
            <a:extLst>
              <a:ext uri="{FF2B5EF4-FFF2-40B4-BE49-F238E27FC236}">
                <a16:creationId xmlns:a16="http://schemas.microsoft.com/office/drawing/2014/main" id="{9884D242-04CB-52F1-742C-A95186FF122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3DE6C23-D911-2C5B-46B3-9FD75829CDB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676469"/>
            <a:ext cx="301658" cy="1567959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4C00C708-20AE-9BDD-80F1-A7A68B82CEF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582" y="1676469"/>
            <a:ext cx="8166624" cy="1573353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6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Breaker Slide Title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63D5E103-E96D-02A4-7527-3DEF79E94CD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8581" y="3878379"/>
            <a:ext cx="5781645" cy="1101400"/>
          </a:xfrm>
          <a:prstGeom prst="rect">
            <a:avLst/>
          </a:prstGeom>
        </p:spPr>
        <p:txBody>
          <a:bodyPr vert="horz" lIns="146304" tIns="91440" rIns="91440" bIns="45720" rtlCol="0">
            <a:normAutofit fontScale="92500" lnSpcReduction="10000"/>
          </a:bodyPr>
          <a:lstStyle>
            <a:lvl1pPr marL="0" indent="0">
              <a:buNone/>
              <a:defRPr lang="en-US" sz="2400" b="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>
                <a:cs typeface="Arial"/>
              </a:rPr>
              <a:t>Subhead Text Here</a:t>
            </a:r>
          </a:p>
        </p:txBody>
      </p:sp>
      <p:pic>
        <p:nvPicPr>
          <p:cNvPr id="8" name="Picture 7" descr="A logo on a black background&#10;&#10;Description automatically generated">
            <a:extLst>
              <a:ext uri="{FF2B5EF4-FFF2-40B4-BE49-F238E27FC236}">
                <a16:creationId xmlns:a16="http://schemas.microsoft.com/office/drawing/2014/main" id="{7BF0C886-2FDC-E516-D52A-E50891726A4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9" r="1239"/>
          <a:stretch/>
        </p:blipFill>
        <p:spPr>
          <a:xfrm>
            <a:off x="11726656" y="6980"/>
            <a:ext cx="2767628" cy="1418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623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sclaimers / Reminders: War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A colorful background with circles&#10;&#10;Description automatically generated">
            <a:extLst>
              <a:ext uri="{FF2B5EF4-FFF2-40B4-BE49-F238E27FC236}">
                <a16:creationId xmlns:a16="http://schemas.microsoft.com/office/drawing/2014/main" id="{366C02D9-ED27-B139-7E7F-A6C1F1E431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E737D1E5-57FB-A6E1-7536-7F2EDEEF3D44}"/>
              </a:ext>
            </a:extLst>
          </p:cNvPr>
          <p:cNvSpPr txBox="1">
            <a:spLocks/>
          </p:cNvSpPr>
          <p:nvPr userDrawn="1"/>
        </p:nvSpPr>
        <p:spPr>
          <a:xfrm>
            <a:off x="628582" y="4006324"/>
            <a:ext cx="7386834" cy="561557"/>
          </a:xfrm>
          <a:prstGeom prst="rect">
            <a:avLst/>
          </a:prstGeom>
        </p:spPr>
        <p:txBody>
          <a:bodyPr vert="horz" lIns="146304" tIns="73152" rIns="146304" bIns="73152" rtlCol="0"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2800">
                <a:solidFill>
                  <a:schemeClr val="tx1"/>
                </a:solidFill>
              </a:rPr>
              <a:t>Important Reminders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1C79E1C6-7067-F6A0-0986-E57CE19EB43C}"/>
              </a:ext>
            </a:extLst>
          </p:cNvPr>
          <p:cNvSpPr txBox="1">
            <a:spLocks/>
          </p:cNvSpPr>
          <p:nvPr userDrawn="1"/>
        </p:nvSpPr>
        <p:spPr>
          <a:xfrm>
            <a:off x="628582" y="2103452"/>
            <a:ext cx="7386834" cy="561557"/>
          </a:xfrm>
          <a:prstGeom prst="rect">
            <a:avLst/>
          </a:prstGeom>
        </p:spPr>
        <p:txBody>
          <a:bodyPr vert="horz" lIns="146304" tIns="73152" rIns="146304" bIns="73152" rtlCol="0"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2800">
                <a:solidFill>
                  <a:schemeClr val="tx1"/>
                </a:solidFill>
              </a:rPr>
              <a:t>Disclaimer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F102544-B736-4D4E-2831-2ADFE0546060}"/>
              </a:ext>
            </a:extLst>
          </p:cNvPr>
          <p:cNvSpPr txBox="1">
            <a:spLocks/>
          </p:cNvSpPr>
          <p:nvPr userDrawn="1"/>
        </p:nvSpPr>
        <p:spPr>
          <a:xfrm>
            <a:off x="628582" y="2656771"/>
            <a:ext cx="7386834" cy="1044094"/>
          </a:xfrm>
          <a:prstGeom prst="rect">
            <a:avLst/>
          </a:prstGeom>
        </p:spPr>
        <p:txBody>
          <a:bodyPr vert="horz" lIns="146304" tIns="73152" rIns="146304" bIns="73152" rtlCol="0" anchor="t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pPr lvl="0"/>
            <a:r>
              <a:rPr lang="en-US" sz="1800">
                <a:solidFill>
                  <a:schemeClr val="tx1"/>
                </a:solidFill>
                <a:latin typeface="+mn-lt"/>
              </a:rPr>
              <a:t>The information and/or opinions expressed in this presentation are those of the authors and do not necessarily represent official policy or permission of Emerson or Emerson Exchange.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B1DFCBD-1597-53A3-43B1-1D928EC55909}"/>
              </a:ext>
            </a:extLst>
          </p:cNvPr>
          <p:cNvSpPr txBox="1">
            <a:spLocks/>
          </p:cNvSpPr>
          <p:nvPr userDrawn="1"/>
        </p:nvSpPr>
        <p:spPr>
          <a:xfrm>
            <a:off x="628582" y="4551404"/>
            <a:ext cx="7386834" cy="1832919"/>
          </a:xfrm>
          <a:prstGeom prst="rect">
            <a:avLst/>
          </a:prstGeom>
        </p:spPr>
        <p:txBody>
          <a:bodyPr vert="horz" lIns="146304" tIns="73152" rIns="146304" bIns="73152" rtlCol="0" anchor="t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pPr lvl="0"/>
            <a:r>
              <a:rPr lang="en-US" sz="1800">
                <a:solidFill>
                  <a:schemeClr val="tx1"/>
                </a:solidFill>
                <a:latin typeface="+mn-lt"/>
              </a:rPr>
              <a:t>Photography and audio/video recording is not permitted in any session, or in the exhibition areas, without press credentials or written permission from Emerson or Emerson Exchange.</a:t>
            </a:r>
          </a:p>
          <a:p>
            <a:pPr lvl="0"/>
            <a:endParaRPr lang="en-US" sz="1800">
              <a:solidFill>
                <a:schemeClr val="tx1"/>
              </a:solidFill>
              <a:latin typeface="+mn-lt"/>
            </a:endParaRPr>
          </a:p>
          <a:p>
            <a:pPr lvl="0"/>
            <a:r>
              <a:rPr lang="en-US" sz="1800">
                <a:solidFill>
                  <a:schemeClr val="tx1"/>
                </a:solidFill>
                <a:latin typeface="+mn-lt"/>
              </a:rPr>
              <a:t>Inquiries should be directed to:</a:t>
            </a:r>
            <a:br>
              <a:rPr lang="en-US" sz="1800">
                <a:solidFill>
                  <a:schemeClr val="tx1"/>
                </a:solidFill>
                <a:latin typeface="+mn-lt"/>
              </a:rPr>
            </a:br>
            <a:r>
              <a:rPr lang="en-US" sz="1800" b="1" err="1">
                <a:solidFill>
                  <a:schemeClr val="tx1"/>
                </a:solidFill>
                <a:latin typeface="+mn-lt"/>
              </a:rPr>
              <a:t>EmersonExchange@Emerson.com</a:t>
            </a:r>
            <a:endParaRPr lang="en-US" sz="1800" b="1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2" name="Picture 1" descr="A logo on a black background&#10;&#10;Description automatically generated">
            <a:extLst>
              <a:ext uri="{FF2B5EF4-FFF2-40B4-BE49-F238E27FC236}">
                <a16:creationId xmlns:a16="http://schemas.microsoft.com/office/drawing/2014/main" id="{FE6054FF-DEAF-CD7A-1F35-C5397AFA680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9" r="1239"/>
          <a:stretch/>
        </p:blipFill>
        <p:spPr>
          <a:xfrm>
            <a:off x="11726657" y="6980"/>
            <a:ext cx="2767628" cy="1418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6402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sclaimers / Reminders: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background with circles&#10;&#10;Description automatically generated">
            <a:extLst>
              <a:ext uri="{FF2B5EF4-FFF2-40B4-BE49-F238E27FC236}">
                <a16:creationId xmlns:a16="http://schemas.microsoft.com/office/drawing/2014/main" id="{0AD2B740-1C06-6998-0087-10C38A9BD77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E737D1E5-57FB-A6E1-7536-7F2EDEEF3D44}"/>
              </a:ext>
            </a:extLst>
          </p:cNvPr>
          <p:cNvSpPr txBox="1">
            <a:spLocks/>
          </p:cNvSpPr>
          <p:nvPr userDrawn="1"/>
        </p:nvSpPr>
        <p:spPr>
          <a:xfrm>
            <a:off x="628582" y="4006324"/>
            <a:ext cx="7386834" cy="561557"/>
          </a:xfrm>
          <a:prstGeom prst="rect">
            <a:avLst/>
          </a:prstGeom>
        </p:spPr>
        <p:txBody>
          <a:bodyPr vert="horz" lIns="146304" tIns="73152" rIns="146304" bIns="73152" rtlCol="0"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2800">
                <a:solidFill>
                  <a:schemeClr val="bg2"/>
                </a:solidFill>
              </a:rPr>
              <a:t>Important Reminders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1C79E1C6-7067-F6A0-0986-E57CE19EB43C}"/>
              </a:ext>
            </a:extLst>
          </p:cNvPr>
          <p:cNvSpPr txBox="1">
            <a:spLocks/>
          </p:cNvSpPr>
          <p:nvPr userDrawn="1"/>
        </p:nvSpPr>
        <p:spPr>
          <a:xfrm>
            <a:off x="628582" y="2103452"/>
            <a:ext cx="7386834" cy="561557"/>
          </a:xfrm>
          <a:prstGeom prst="rect">
            <a:avLst/>
          </a:prstGeom>
        </p:spPr>
        <p:txBody>
          <a:bodyPr vert="horz" lIns="146304" tIns="73152" rIns="146304" bIns="73152" rtlCol="0"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2800">
                <a:solidFill>
                  <a:schemeClr val="bg2"/>
                </a:solidFill>
              </a:rPr>
              <a:t>Disclaimer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8FADD62-CB5F-4F73-2C12-E26579DAF63A}"/>
              </a:ext>
            </a:extLst>
          </p:cNvPr>
          <p:cNvSpPr txBox="1">
            <a:spLocks/>
          </p:cNvSpPr>
          <p:nvPr userDrawn="1"/>
        </p:nvSpPr>
        <p:spPr>
          <a:xfrm>
            <a:off x="628582" y="2656771"/>
            <a:ext cx="7386834" cy="1044094"/>
          </a:xfrm>
          <a:prstGeom prst="rect">
            <a:avLst/>
          </a:prstGeom>
        </p:spPr>
        <p:txBody>
          <a:bodyPr vert="horz" lIns="146304" tIns="73152" rIns="146304" bIns="73152" rtlCol="0" anchor="t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pPr lvl="0"/>
            <a:r>
              <a:rPr lang="en-US" sz="1800">
                <a:solidFill>
                  <a:schemeClr val="tx1"/>
                </a:solidFill>
                <a:latin typeface="+mn-lt"/>
              </a:rPr>
              <a:t>The information and/or opinions expressed in this presentation are those of the authors and do not necessarily represent official policy or permission of Emerson or Emerson Exchange.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B989C74-C722-14D4-7DB2-4984E9E0A1EC}"/>
              </a:ext>
            </a:extLst>
          </p:cNvPr>
          <p:cNvSpPr txBox="1">
            <a:spLocks/>
          </p:cNvSpPr>
          <p:nvPr userDrawn="1"/>
        </p:nvSpPr>
        <p:spPr>
          <a:xfrm>
            <a:off x="628582" y="4551404"/>
            <a:ext cx="7386834" cy="1832919"/>
          </a:xfrm>
          <a:prstGeom prst="rect">
            <a:avLst/>
          </a:prstGeom>
        </p:spPr>
        <p:txBody>
          <a:bodyPr vert="horz" lIns="146304" tIns="73152" rIns="146304" bIns="73152" rtlCol="0" anchor="t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pPr lvl="0"/>
            <a:r>
              <a:rPr lang="en-US" sz="1800">
                <a:solidFill>
                  <a:schemeClr val="tx1"/>
                </a:solidFill>
                <a:latin typeface="+mn-lt"/>
              </a:rPr>
              <a:t>Photography and audio/video recording is not permitted in any session, or in the exhibition areas, without press credentials or written permission from Emerson or Emerson Exchange.</a:t>
            </a:r>
          </a:p>
          <a:p>
            <a:pPr lvl="0"/>
            <a:endParaRPr lang="en-US" sz="1800">
              <a:solidFill>
                <a:schemeClr val="tx1"/>
              </a:solidFill>
              <a:latin typeface="+mn-lt"/>
            </a:endParaRPr>
          </a:p>
          <a:p>
            <a:pPr lvl="0"/>
            <a:r>
              <a:rPr lang="en-US" sz="1800">
                <a:solidFill>
                  <a:schemeClr val="tx1"/>
                </a:solidFill>
                <a:latin typeface="+mn-lt"/>
              </a:rPr>
              <a:t>Inquiries should be directed to:</a:t>
            </a:r>
            <a:br>
              <a:rPr lang="en-US" sz="1800">
                <a:solidFill>
                  <a:schemeClr val="tx1"/>
                </a:solidFill>
                <a:latin typeface="+mn-lt"/>
              </a:rPr>
            </a:br>
            <a:r>
              <a:rPr lang="en-US" sz="1800" b="1" err="1">
                <a:solidFill>
                  <a:schemeClr val="tx1"/>
                </a:solidFill>
                <a:latin typeface="+mn-lt"/>
              </a:rPr>
              <a:t>EmersonExchange@Emerson.com</a:t>
            </a:r>
            <a:endParaRPr lang="en-US" sz="1800" b="1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5" name="Picture 4" descr="A logo on a black background&#10;&#10;Description automatically generated">
            <a:extLst>
              <a:ext uri="{FF2B5EF4-FFF2-40B4-BE49-F238E27FC236}">
                <a16:creationId xmlns:a16="http://schemas.microsoft.com/office/drawing/2014/main" id="{0379B1D1-BD92-22F1-B18D-F9A9FAE3E9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9" r="1239"/>
          <a:stretch/>
        </p:blipFill>
        <p:spPr>
          <a:xfrm>
            <a:off x="11726657" y="6980"/>
            <a:ext cx="2767628" cy="1418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9615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sclaimers / Reminders: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background with circles&#10;&#10;Description automatically generated">
            <a:extLst>
              <a:ext uri="{FF2B5EF4-FFF2-40B4-BE49-F238E27FC236}">
                <a16:creationId xmlns:a16="http://schemas.microsoft.com/office/drawing/2014/main" id="{1199685F-068A-FA50-C0FC-9A73F6DBB83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E737D1E5-57FB-A6E1-7536-7F2EDEEF3D44}"/>
              </a:ext>
            </a:extLst>
          </p:cNvPr>
          <p:cNvSpPr txBox="1">
            <a:spLocks/>
          </p:cNvSpPr>
          <p:nvPr userDrawn="1"/>
        </p:nvSpPr>
        <p:spPr>
          <a:xfrm>
            <a:off x="628582" y="4006324"/>
            <a:ext cx="7386834" cy="561557"/>
          </a:xfrm>
          <a:prstGeom prst="rect">
            <a:avLst/>
          </a:prstGeom>
        </p:spPr>
        <p:txBody>
          <a:bodyPr vert="horz" lIns="146304" tIns="73152" rIns="146304" bIns="73152" rtlCol="0"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2800">
                <a:solidFill>
                  <a:schemeClr val="accent2"/>
                </a:solidFill>
              </a:rPr>
              <a:t>Important Reminders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1C79E1C6-7067-F6A0-0986-E57CE19EB43C}"/>
              </a:ext>
            </a:extLst>
          </p:cNvPr>
          <p:cNvSpPr txBox="1">
            <a:spLocks/>
          </p:cNvSpPr>
          <p:nvPr userDrawn="1"/>
        </p:nvSpPr>
        <p:spPr>
          <a:xfrm>
            <a:off x="628582" y="2103452"/>
            <a:ext cx="7386834" cy="561557"/>
          </a:xfrm>
          <a:prstGeom prst="rect">
            <a:avLst/>
          </a:prstGeom>
        </p:spPr>
        <p:txBody>
          <a:bodyPr vert="horz" lIns="146304" tIns="73152" rIns="146304" bIns="73152" rtlCol="0"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2800">
                <a:solidFill>
                  <a:schemeClr val="accent2"/>
                </a:solidFill>
              </a:rPr>
              <a:t>Disclaimer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B20802-D559-9BA7-6068-1FE52507056D}"/>
              </a:ext>
            </a:extLst>
          </p:cNvPr>
          <p:cNvSpPr txBox="1">
            <a:spLocks/>
          </p:cNvSpPr>
          <p:nvPr userDrawn="1"/>
        </p:nvSpPr>
        <p:spPr>
          <a:xfrm>
            <a:off x="628582" y="2656771"/>
            <a:ext cx="7386834" cy="1044094"/>
          </a:xfrm>
          <a:prstGeom prst="rect">
            <a:avLst/>
          </a:prstGeom>
        </p:spPr>
        <p:txBody>
          <a:bodyPr vert="horz" lIns="146304" tIns="73152" rIns="146304" bIns="73152" rtlCol="0" anchor="t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pPr lvl="0"/>
            <a:r>
              <a:rPr lang="en-US" sz="1800">
                <a:solidFill>
                  <a:schemeClr val="tx2"/>
                </a:solidFill>
                <a:latin typeface="+mn-lt"/>
              </a:rPr>
              <a:t>The information and/or opinions expressed in this presentation are those of the authors and do not necessarily represent official policy or permission of Emerson or Emerson Exchange.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424EE76-E078-2415-A2D5-0EC3D4CCECA9}"/>
              </a:ext>
            </a:extLst>
          </p:cNvPr>
          <p:cNvSpPr txBox="1">
            <a:spLocks/>
          </p:cNvSpPr>
          <p:nvPr userDrawn="1"/>
        </p:nvSpPr>
        <p:spPr>
          <a:xfrm>
            <a:off x="628582" y="4551404"/>
            <a:ext cx="7386834" cy="1832919"/>
          </a:xfrm>
          <a:prstGeom prst="rect">
            <a:avLst/>
          </a:prstGeom>
        </p:spPr>
        <p:txBody>
          <a:bodyPr vert="horz" lIns="146304" tIns="73152" rIns="146304" bIns="73152" rtlCol="0" anchor="t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pPr lvl="0"/>
            <a:r>
              <a:rPr lang="en-US" sz="1800">
                <a:solidFill>
                  <a:schemeClr val="tx2"/>
                </a:solidFill>
                <a:latin typeface="+mn-lt"/>
              </a:rPr>
              <a:t>Photography and audio/video recording is not permitted in any session, or in the exhibition areas, without press credentials or written permission from Emerson or Emerson Exchange.</a:t>
            </a:r>
          </a:p>
          <a:p>
            <a:pPr lvl="0"/>
            <a:endParaRPr lang="en-US" sz="1800">
              <a:solidFill>
                <a:schemeClr val="tx2"/>
              </a:solidFill>
              <a:latin typeface="+mn-lt"/>
            </a:endParaRPr>
          </a:p>
          <a:p>
            <a:pPr lvl="0"/>
            <a:r>
              <a:rPr lang="en-US" sz="1800">
                <a:solidFill>
                  <a:schemeClr val="tx2"/>
                </a:solidFill>
                <a:latin typeface="+mn-lt"/>
              </a:rPr>
              <a:t>Inquiries should be directed to:</a:t>
            </a:r>
            <a:br>
              <a:rPr lang="en-US" sz="1800">
                <a:solidFill>
                  <a:schemeClr val="tx2"/>
                </a:solidFill>
                <a:latin typeface="+mn-lt"/>
              </a:rPr>
            </a:br>
            <a:r>
              <a:rPr lang="en-US" sz="1800" b="1" err="1">
                <a:solidFill>
                  <a:schemeClr val="tx2"/>
                </a:solidFill>
                <a:latin typeface="+mn-lt"/>
              </a:rPr>
              <a:t>EmersonExchange@Emerson.com</a:t>
            </a:r>
            <a:endParaRPr lang="en-US" sz="1800" b="1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5" name="Picture 4" descr="A logo on a black background&#10;&#10;Description automatically generated">
            <a:extLst>
              <a:ext uri="{FF2B5EF4-FFF2-40B4-BE49-F238E27FC236}">
                <a16:creationId xmlns:a16="http://schemas.microsoft.com/office/drawing/2014/main" id="{37F809A6-F5A8-BEF3-2BE9-DBB07BF3C40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9" r="1239"/>
          <a:stretch/>
        </p:blipFill>
        <p:spPr>
          <a:xfrm>
            <a:off x="11726656" y="6980"/>
            <a:ext cx="2767628" cy="1418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4449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peakers (x3): War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6F7CB52D-1056-EEC5-0C6E-D257D033CA65}"/>
              </a:ext>
            </a:extLst>
          </p:cNvPr>
          <p:cNvSpPr/>
          <p:nvPr userDrawn="1"/>
        </p:nvSpPr>
        <p:spPr bwMode="auto">
          <a:xfrm>
            <a:off x="11277600" y="-1"/>
            <a:ext cx="3352800" cy="8229599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pic>
        <p:nvPicPr>
          <p:cNvPr id="31" name="Picture 30" descr="A black background with orange circles&#10;&#10;Description automatically generated">
            <a:extLst>
              <a:ext uri="{FF2B5EF4-FFF2-40B4-BE49-F238E27FC236}">
                <a16:creationId xmlns:a16="http://schemas.microsoft.com/office/drawing/2014/main" id="{F345C10A-C26D-BF35-6F08-6B5B70B6BCC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940" y="2745528"/>
            <a:ext cx="9749459" cy="5484071"/>
          </a:xfrm>
          <a:prstGeom prst="rect">
            <a:avLst/>
          </a:prstGeom>
        </p:spPr>
      </p:pic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AC3F660-0E12-09E5-E876-EBD941176AF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055714" y="1622426"/>
            <a:ext cx="1376363" cy="1376363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(Click to add image)</a:t>
            </a:r>
          </a:p>
        </p:txBody>
      </p:sp>
      <p:sp>
        <p:nvSpPr>
          <p:cNvPr id="10" name="Picture Placeholder 6">
            <a:extLst>
              <a:ext uri="{FF2B5EF4-FFF2-40B4-BE49-F238E27FC236}">
                <a16:creationId xmlns:a16="http://schemas.microsoft.com/office/drawing/2014/main" id="{22443F25-1BEC-E339-FB6E-05ACA5FA0E5C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055714" y="3426619"/>
            <a:ext cx="1376363" cy="1376363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(Click to add image)</a:t>
            </a:r>
          </a:p>
        </p:txBody>
      </p:sp>
      <p:sp>
        <p:nvSpPr>
          <p:cNvPr id="12" name="Picture Placeholder 6">
            <a:extLst>
              <a:ext uri="{FF2B5EF4-FFF2-40B4-BE49-F238E27FC236}">
                <a16:creationId xmlns:a16="http://schemas.microsoft.com/office/drawing/2014/main" id="{7066835C-939B-CB39-563D-B391B4B10A8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055714" y="5230812"/>
            <a:ext cx="1376363" cy="1376363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(Click to add image)</a:t>
            </a:r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5894A9B1-893D-FF2E-CA0A-1616086F8F1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655085" y="1875688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spc="200" baseline="0">
                <a:solidFill>
                  <a:schemeClr val="bg2"/>
                </a:solidFill>
                <a:latin typeface="+mj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3F81C294-C8C9-5969-7D8F-3F05DABF03C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655085" y="2285895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 spc="0" baseline="0">
                <a:solidFill>
                  <a:schemeClr val="tx2"/>
                </a:solidFill>
                <a:latin typeface="+mn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Title / Speaker Company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61167D3-6729-978A-FDBB-DF2265AB94DC}"/>
              </a:ext>
            </a:extLst>
          </p:cNvPr>
          <p:cNvSpPr/>
          <p:nvPr userDrawn="1"/>
        </p:nvSpPr>
        <p:spPr bwMode="auto">
          <a:xfrm>
            <a:off x="790917" y="1622425"/>
            <a:ext cx="264797" cy="1376363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11A70B9-B656-B9B9-E201-ACD6C8B4B6A8}"/>
              </a:ext>
            </a:extLst>
          </p:cNvPr>
          <p:cNvSpPr/>
          <p:nvPr userDrawn="1"/>
        </p:nvSpPr>
        <p:spPr bwMode="auto">
          <a:xfrm>
            <a:off x="790917" y="3426618"/>
            <a:ext cx="264797" cy="1376363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2264E0E-111B-0B16-FA07-7E7662F5BD2A}"/>
              </a:ext>
            </a:extLst>
          </p:cNvPr>
          <p:cNvSpPr/>
          <p:nvPr userDrawn="1"/>
        </p:nvSpPr>
        <p:spPr bwMode="auto">
          <a:xfrm>
            <a:off x="790917" y="5230810"/>
            <a:ext cx="264797" cy="1376363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6D81B02B-7F61-E4E6-3FA2-8D6F89381DD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655085" y="3679879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spc="200" baseline="0">
                <a:solidFill>
                  <a:schemeClr val="bg2"/>
                </a:solidFill>
                <a:latin typeface="+mj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23" name="Text Placeholder 14">
            <a:extLst>
              <a:ext uri="{FF2B5EF4-FFF2-40B4-BE49-F238E27FC236}">
                <a16:creationId xmlns:a16="http://schemas.microsoft.com/office/drawing/2014/main" id="{2DCDC2B7-9422-9DAC-A1B1-8C3C5E8D3A2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655085" y="4090086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 spc="0" baseline="0">
                <a:solidFill>
                  <a:schemeClr val="tx2"/>
                </a:solidFill>
                <a:latin typeface="+mn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Title / Speaker Company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CF9F0ADB-ECE4-5DAE-17B4-7CB7C9DE5B9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655085" y="5484069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spc="200" baseline="0">
                <a:solidFill>
                  <a:schemeClr val="bg2"/>
                </a:solidFill>
                <a:latin typeface="+mj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B1B0650D-8DFE-C26F-31CD-D2C4D7C82F0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655085" y="5894276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 spc="0" baseline="0">
                <a:solidFill>
                  <a:schemeClr val="tx2"/>
                </a:solidFill>
                <a:latin typeface="+mn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Title / Speaker Company</a:t>
            </a:r>
          </a:p>
        </p:txBody>
      </p:sp>
    </p:spTree>
    <p:extLst>
      <p:ext uri="{BB962C8B-B14F-4D97-AF65-F5344CB8AC3E}">
        <p14:creationId xmlns:p14="http://schemas.microsoft.com/office/powerpoint/2010/main" val="9600554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peakers (x2): War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99897D9-1646-FA98-E27E-5013766A8A19}"/>
              </a:ext>
            </a:extLst>
          </p:cNvPr>
          <p:cNvSpPr/>
          <p:nvPr userDrawn="1"/>
        </p:nvSpPr>
        <p:spPr bwMode="auto">
          <a:xfrm>
            <a:off x="11277600" y="-1"/>
            <a:ext cx="3352800" cy="8229599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pic>
        <p:nvPicPr>
          <p:cNvPr id="3" name="Picture 2" descr="A black background with orange circles&#10;&#10;Description automatically generated">
            <a:extLst>
              <a:ext uri="{FF2B5EF4-FFF2-40B4-BE49-F238E27FC236}">
                <a16:creationId xmlns:a16="http://schemas.microsoft.com/office/drawing/2014/main" id="{E47C581B-2D84-8AE0-F691-E2C7FCE72F7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940" y="2745528"/>
            <a:ext cx="9749459" cy="5484071"/>
          </a:xfrm>
          <a:prstGeom prst="rect">
            <a:avLst/>
          </a:prstGeom>
        </p:spPr>
      </p:pic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AC3F660-0E12-09E5-E876-EBD941176AF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055714" y="1622426"/>
            <a:ext cx="1376363" cy="1376363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(Click to add image)</a:t>
            </a:r>
          </a:p>
        </p:txBody>
      </p:sp>
      <p:sp>
        <p:nvSpPr>
          <p:cNvPr id="10" name="Picture Placeholder 6">
            <a:extLst>
              <a:ext uri="{FF2B5EF4-FFF2-40B4-BE49-F238E27FC236}">
                <a16:creationId xmlns:a16="http://schemas.microsoft.com/office/drawing/2014/main" id="{22443F25-1BEC-E339-FB6E-05ACA5FA0E5C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055714" y="3426619"/>
            <a:ext cx="1376363" cy="1376363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(Click to add image)</a:t>
            </a:r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5894A9B1-893D-FF2E-CA0A-1616086F8F1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655085" y="1875688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spc="200" baseline="0">
                <a:solidFill>
                  <a:schemeClr val="bg2"/>
                </a:solidFill>
                <a:latin typeface="+mj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3F81C294-C8C9-5969-7D8F-3F05DABF03C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655085" y="2285895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 spc="0" baseline="0">
                <a:solidFill>
                  <a:schemeClr val="tx2"/>
                </a:solidFill>
                <a:latin typeface="+mn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Title / Speaker Company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61167D3-6729-978A-FDBB-DF2265AB94DC}"/>
              </a:ext>
            </a:extLst>
          </p:cNvPr>
          <p:cNvSpPr/>
          <p:nvPr userDrawn="1"/>
        </p:nvSpPr>
        <p:spPr bwMode="auto">
          <a:xfrm>
            <a:off x="790917" y="1622425"/>
            <a:ext cx="264797" cy="1376363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11A70B9-B656-B9B9-E201-ACD6C8B4B6A8}"/>
              </a:ext>
            </a:extLst>
          </p:cNvPr>
          <p:cNvSpPr/>
          <p:nvPr userDrawn="1"/>
        </p:nvSpPr>
        <p:spPr bwMode="auto">
          <a:xfrm>
            <a:off x="790917" y="3426618"/>
            <a:ext cx="264797" cy="1376363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6D81B02B-7F61-E4E6-3FA2-8D6F89381DD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655085" y="3679879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spc="200" baseline="0">
                <a:solidFill>
                  <a:schemeClr val="bg2"/>
                </a:solidFill>
                <a:latin typeface="+mj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23" name="Text Placeholder 14">
            <a:extLst>
              <a:ext uri="{FF2B5EF4-FFF2-40B4-BE49-F238E27FC236}">
                <a16:creationId xmlns:a16="http://schemas.microsoft.com/office/drawing/2014/main" id="{2DCDC2B7-9422-9DAC-A1B1-8C3C5E8D3A2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655085" y="4090086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 spc="0" baseline="0">
                <a:solidFill>
                  <a:schemeClr val="tx2"/>
                </a:solidFill>
                <a:latin typeface="+mn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Title / Speaker Company</a:t>
            </a:r>
          </a:p>
        </p:txBody>
      </p:sp>
    </p:spTree>
    <p:extLst>
      <p:ext uri="{BB962C8B-B14F-4D97-AF65-F5344CB8AC3E}">
        <p14:creationId xmlns:p14="http://schemas.microsoft.com/office/powerpoint/2010/main" val="7728801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peakers (Single): War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4AEE352-AD5A-D718-5809-88703BA591BC}"/>
              </a:ext>
            </a:extLst>
          </p:cNvPr>
          <p:cNvSpPr/>
          <p:nvPr userDrawn="1"/>
        </p:nvSpPr>
        <p:spPr bwMode="auto">
          <a:xfrm>
            <a:off x="11277600" y="-1"/>
            <a:ext cx="3352800" cy="8229599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pic>
        <p:nvPicPr>
          <p:cNvPr id="3" name="Picture 2" descr="A black background with orange circles&#10;&#10;Description automatically generated">
            <a:extLst>
              <a:ext uri="{FF2B5EF4-FFF2-40B4-BE49-F238E27FC236}">
                <a16:creationId xmlns:a16="http://schemas.microsoft.com/office/drawing/2014/main" id="{9E2ADFEB-A1B1-48D7-6F37-5AE055839FC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940" y="2745528"/>
            <a:ext cx="9749459" cy="5484071"/>
          </a:xfrm>
          <a:prstGeom prst="rect">
            <a:avLst/>
          </a:prstGeom>
        </p:spPr>
      </p:pic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AC3F660-0E12-09E5-E876-EBD941176AF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055714" y="1622426"/>
            <a:ext cx="1376363" cy="1376363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(Click to add image)</a:t>
            </a:r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5894A9B1-893D-FF2E-CA0A-1616086F8F1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655085" y="1875688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spc="200" baseline="0">
                <a:solidFill>
                  <a:schemeClr val="bg2"/>
                </a:solidFill>
                <a:latin typeface="+mj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3F81C294-C8C9-5969-7D8F-3F05DABF03C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655085" y="2285895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 spc="0" baseline="0">
                <a:solidFill>
                  <a:schemeClr val="tx2"/>
                </a:solidFill>
                <a:latin typeface="+mn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Title / Speaker Company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61167D3-6729-978A-FDBB-DF2265AB94DC}"/>
              </a:ext>
            </a:extLst>
          </p:cNvPr>
          <p:cNvSpPr/>
          <p:nvPr userDrawn="1"/>
        </p:nvSpPr>
        <p:spPr bwMode="auto">
          <a:xfrm>
            <a:off x="790917" y="1622425"/>
            <a:ext cx="264797" cy="1376363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9313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peakers (x3): Co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6F7CB52D-1056-EEC5-0C6E-D257D033CA65}"/>
              </a:ext>
            </a:extLst>
          </p:cNvPr>
          <p:cNvSpPr/>
          <p:nvPr userDrawn="1"/>
        </p:nvSpPr>
        <p:spPr bwMode="auto">
          <a:xfrm>
            <a:off x="11277600" y="-1"/>
            <a:ext cx="3352800" cy="8229599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AC3F660-0E12-09E5-E876-EBD941176AF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055714" y="1622426"/>
            <a:ext cx="1376363" cy="1376363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(Click to add image)</a:t>
            </a:r>
          </a:p>
        </p:txBody>
      </p:sp>
      <p:sp>
        <p:nvSpPr>
          <p:cNvPr id="10" name="Picture Placeholder 6">
            <a:extLst>
              <a:ext uri="{FF2B5EF4-FFF2-40B4-BE49-F238E27FC236}">
                <a16:creationId xmlns:a16="http://schemas.microsoft.com/office/drawing/2014/main" id="{22443F25-1BEC-E339-FB6E-05ACA5FA0E5C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055714" y="3426619"/>
            <a:ext cx="1376363" cy="1376363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(Click to add image)</a:t>
            </a:r>
          </a:p>
        </p:txBody>
      </p:sp>
      <p:sp>
        <p:nvSpPr>
          <p:cNvPr id="12" name="Picture Placeholder 6">
            <a:extLst>
              <a:ext uri="{FF2B5EF4-FFF2-40B4-BE49-F238E27FC236}">
                <a16:creationId xmlns:a16="http://schemas.microsoft.com/office/drawing/2014/main" id="{7066835C-939B-CB39-563D-B391B4B10A8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055714" y="5230812"/>
            <a:ext cx="1376363" cy="1376363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(Click to add image)</a:t>
            </a:r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5894A9B1-893D-FF2E-CA0A-1616086F8F1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655085" y="1875688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spc="200" baseline="0">
                <a:solidFill>
                  <a:schemeClr val="bg2"/>
                </a:solidFill>
                <a:latin typeface="+mj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3F81C294-C8C9-5969-7D8F-3F05DABF03C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655085" y="2285895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 spc="0" baseline="0">
                <a:solidFill>
                  <a:schemeClr val="tx2"/>
                </a:solidFill>
                <a:latin typeface="+mn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Title / Speaker Company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61167D3-6729-978A-FDBB-DF2265AB94DC}"/>
              </a:ext>
            </a:extLst>
          </p:cNvPr>
          <p:cNvSpPr/>
          <p:nvPr userDrawn="1"/>
        </p:nvSpPr>
        <p:spPr bwMode="auto">
          <a:xfrm>
            <a:off x="790917" y="1622425"/>
            <a:ext cx="264797" cy="1376363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11A70B9-B656-B9B9-E201-ACD6C8B4B6A8}"/>
              </a:ext>
            </a:extLst>
          </p:cNvPr>
          <p:cNvSpPr/>
          <p:nvPr userDrawn="1"/>
        </p:nvSpPr>
        <p:spPr bwMode="auto">
          <a:xfrm>
            <a:off x="790917" y="3426618"/>
            <a:ext cx="264797" cy="1376363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2264E0E-111B-0B16-FA07-7E7662F5BD2A}"/>
              </a:ext>
            </a:extLst>
          </p:cNvPr>
          <p:cNvSpPr/>
          <p:nvPr userDrawn="1"/>
        </p:nvSpPr>
        <p:spPr bwMode="auto">
          <a:xfrm>
            <a:off x="790917" y="5230810"/>
            <a:ext cx="264797" cy="1376363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6D81B02B-7F61-E4E6-3FA2-8D6F89381DD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655085" y="3679879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spc="200" baseline="0">
                <a:solidFill>
                  <a:schemeClr val="bg2"/>
                </a:solidFill>
                <a:latin typeface="+mj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23" name="Text Placeholder 14">
            <a:extLst>
              <a:ext uri="{FF2B5EF4-FFF2-40B4-BE49-F238E27FC236}">
                <a16:creationId xmlns:a16="http://schemas.microsoft.com/office/drawing/2014/main" id="{2DCDC2B7-9422-9DAC-A1B1-8C3C5E8D3A2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655085" y="4090086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 spc="0" baseline="0">
                <a:solidFill>
                  <a:schemeClr val="tx2"/>
                </a:solidFill>
                <a:latin typeface="+mn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Title / Speaker Company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CF9F0ADB-ECE4-5DAE-17B4-7CB7C9DE5B9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655085" y="5484069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spc="200" baseline="0">
                <a:solidFill>
                  <a:schemeClr val="bg2"/>
                </a:solidFill>
                <a:latin typeface="+mj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B1B0650D-8DFE-C26F-31CD-D2C4D7C82F0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655085" y="5894276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 spc="0" baseline="0">
                <a:solidFill>
                  <a:schemeClr val="tx2"/>
                </a:solidFill>
                <a:latin typeface="+mn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Title / Speaker Company</a:t>
            </a:r>
          </a:p>
        </p:txBody>
      </p:sp>
      <p:pic>
        <p:nvPicPr>
          <p:cNvPr id="4" name="Picture 3" descr="A green and black logo&#10;&#10;Description automatically generated">
            <a:extLst>
              <a:ext uri="{FF2B5EF4-FFF2-40B4-BE49-F238E27FC236}">
                <a16:creationId xmlns:a16="http://schemas.microsoft.com/office/drawing/2014/main" id="{234749BF-545E-7E61-CA8D-366B95240C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938" y="2745528"/>
            <a:ext cx="9749461" cy="5484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0202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peakers (x2): Co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6F7CB52D-1056-EEC5-0C6E-D257D033CA65}"/>
              </a:ext>
            </a:extLst>
          </p:cNvPr>
          <p:cNvSpPr/>
          <p:nvPr userDrawn="1"/>
        </p:nvSpPr>
        <p:spPr bwMode="auto">
          <a:xfrm>
            <a:off x="11277600" y="-1"/>
            <a:ext cx="3352800" cy="8229599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AC3F660-0E12-09E5-E876-EBD941176AF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055714" y="1622426"/>
            <a:ext cx="1376363" cy="1376363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(Click to add image)</a:t>
            </a:r>
          </a:p>
        </p:txBody>
      </p:sp>
      <p:sp>
        <p:nvSpPr>
          <p:cNvPr id="10" name="Picture Placeholder 6">
            <a:extLst>
              <a:ext uri="{FF2B5EF4-FFF2-40B4-BE49-F238E27FC236}">
                <a16:creationId xmlns:a16="http://schemas.microsoft.com/office/drawing/2014/main" id="{22443F25-1BEC-E339-FB6E-05ACA5FA0E5C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055714" y="3426619"/>
            <a:ext cx="1376363" cy="1376363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(Click to add image)</a:t>
            </a:r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5894A9B1-893D-FF2E-CA0A-1616086F8F1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655085" y="1875688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spc="200" baseline="0">
                <a:solidFill>
                  <a:schemeClr val="bg2"/>
                </a:solidFill>
                <a:latin typeface="+mj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3F81C294-C8C9-5969-7D8F-3F05DABF03C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655085" y="2285895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 spc="0" baseline="0">
                <a:solidFill>
                  <a:schemeClr val="tx2"/>
                </a:solidFill>
                <a:latin typeface="+mn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Title / Speaker Company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61167D3-6729-978A-FDBB-DF2265AB94DC}"/>
              </a:ext>
            </a:extLst>
          </p:cNvPr>
          <p:cNvSpPr/>
          <p:nvPr userDrawn="1"/>
        </p:nvSpPr>
        <p:spPr bwMode="auto">
          <a:xfrm>
            <a:off x="790917" y="1622425"/>
            <a:ext cx="264797" cy="1376363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11A70B9-B656-B9B9-E201-ACD6C8B4B6A8}"/>
              </a:ext>
            </a:extLst>
          </p:cNvPr>
          <p:cNvSpPr/>
          <p:nvPr userDrawn="1"/>
        </p:nvSpPr>
        <p:spPr bwMode="auto">
          <a:xfrm>
            <a:off x="790917" y="3426618"/>
            <a:ext cx="264797" cy="1376363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6D81B02B-7F61-E4E6-3FA2-8D6F89381DD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655085" y="3679879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spc="200" baseline="0">
                <a:solidFill>
                  <a:schemeClr val="bg2"/>
                </a:solidFill>
                <a:latin typeface="+mj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23" name="Text Placeholder 14">
            <a:extLst>
              <a:ext uri="{FF2B5EF4-FFF2-40B4-BE49-F238E27FC236}">
                <a16:creationId xmlns:a16="http://schemas.microsoft.com/office/drawing/2014/main" id="{2DCDC2B7-9422-9DAC-A1B1-8C3C5E8D3A2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655085" y="4090086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 spc="0" baseline="0">
                <a:solidFill>
                  <a:schemeClr val="tx2"/>
                </a:solidFill>
                <a:latin typeface="+mn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Title / Speaker Company</a:t>
            </a:r>
          </a:p>
        </p:txBody>
      </p:sp>
      <p:pic>
        <p:nvPicPr>
          <p:cNvPr id="4" name="Picture 3" descr="A green and black logo&#10;&#10;Description automatically generated">
            <a:extLst>
              <a:ext uri="{FF2B5EF4-FFF2-40B4-BE49-F238E27FC236}">
                <a16:creationId xmlns:a16="http://schemas.microsoft.com/office/drawing/2014/main" id="{234749BF-545E-7E61-CA8D-366B95240C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938" y="2745528"/>
            <a:ext cx="9749461" cy="5484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6573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peakers (Single): Co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6F7CB52D-1056-EEC5-0C6E-D257D033CA65}"/>
              </a:ext>
            </a:extLst>
          </p:cNvPr>
          <p:cNvSpPr/>
          <p:nvPr userDrawn="1"/>
        </p:nvSpPr>
        <p:spPr bwMode="auto">
          <a:xfrm>
            <a:off x="11277600" y="-1"/>
            <a:ext cx="3352800" cy="8229599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AC3F660-0E12-09E5-E876-EBD941176AF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055714" y="1622426"/>
            <a:ext cx="1376363" cy="1376363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(Click to add image)</a:t>
            </a:r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5894A9B1-893D-FF2E-CA0A-1616086F8F1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655085" y="1875688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spc="200" baseline="0">
                <a:solidFill>
                  <a:schemeClr val="bg2"/>
                </a:solidFill>
                <a:latin typeface="+mj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3F81C294-C8C9-5969-7D8F-3F05DABF03C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655085" y="2285895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 spc="0" baseline="0">
                <a:solidFill>
                  <a:schemeClr val="tx2"/>
                </a:solidFill>
                <a:latin typeface="+mn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Title / Speaker Company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61167D3-6729-978A-FDBB-DF2265AB94DC}"/>
              </a:ext>
            </a:extLst>
          </p:cNvPr>
          <p:cNvSpPr/>
          <p:nvPr userDrawn="1"/>
        </p:nvSpPr>
        <p:spPr bwMode="auto">
          <a:xfrm>
            <a:off x="790917" y="1622425"/>
            <a:ext cx="264797" cy="1376363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pic>
        <p:nvPicPr>
          <p:cNvPr id="4" name="Picture 3" descr="A green and black logo&#10;&#10;Description automatically generated">
            <a:extLst>
              <a:ext uri="{FF2B5EF4-FFF2-40B4-BE49-F238E27FC236}">
                <a16:creationId xmlns:a16="http://schemas.microsoft.com/office/drawing/2014/main" id="{234749BF-545E-7E61-CA8D-366B95240C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938" y="2745528"/>
            <a:ext cx="9749461" cy="5484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9069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peakers (x3):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1175F43-C2C4-4BB0-0AE7-98E1875BA003}"/>
              </a:ext>
            </a:extLst>
          </p:cNvPr>
          <p:cNvSpPr/>
          <p:nvPr userDrawn="1"/>
        </p:nvSpPr>
        <p:spPr bwMode="auto">
          <a:xfrm>
            <a:off x="11277600" y="-1"/>
            <a:ext cx="3352800" cy="8229599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pic>
        <p:nvPicPr>
          <p:cNvPr id="3" name="Picture 2" descr="A blue and black background&#10;&#10;Description automatically generated">
            <a:extLst>
              <a:ext uri="{FF2B5EF4-FFF2-40B4-BE49-F238E27FC236}">
                <a16:creationId xmlns:a16="http://schemas.microsoft.com/office/drawing/2014/main" id="{79079074-492F-C92D-DD42-1EEED710303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938" y="2745528"/>
            <a:ext cx="9749461" cy="5484072"/>
          </a:xfrm>
          <a:prstGeom prst="rect">
            <a:avLst/>
          </a:prstGeom>
        </p:spPr>
      </p:pic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AC3F660-0E12-09E5-E876-EBD941176AF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055714" y="1622426"/>
            <a:ext cx="1376363" cy="1376363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(Click to add image)</a:t>
            </a:r>
          </a:p>
        </p:txBody>
      </p:sp>
      <p:sp>
        <p:nvSpPr>
          <p:cNvPr id="10" name="Picture Placeholder 6">
            <a:extLst>
              <a:ext uri="{FF2B5EF4-FFF2-40B4-BE49-F238E27FC236}">
                <a16:creationId xmlns:a16="http://schemas.microsoft.com/office/drawing/2014/main" id="{22443F25-1BEC-E339-FB6E-05ACA5FA0E5C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055714" y="3426619"/>
            <a:ext cx="1376363" cy="1376363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(Click to add image)</a:t>
            </a:r>
          </a:p>
        </p:txBody>
      </p:sp>
      <p:sp>
        <p:nvSpPr>
          <p:cNvPr id="12" name="Picture Placeholder 6">
            <a:extLst>
              <a:ext uri="{FF2B5EF4-FFF2-40B4-BE49-F238E27FC236}">
                <a16:creationId xmlns:a16="http://schemas.microsoft.com/office/drawing/2014/main" id="{7066835C-939B-CB39-563D-B391B4B10A8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055714" y="5230812"/>
            <a:ext cx="1376363" cy="1376363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(Click to add image)</a:t>
            </a:r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5894A9B1-893D-FF2E-CA0A-1616086F8F1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655085" y="1875688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spc="200" baseline="0">
                <a:solidFill>
                  <a:schemeClr val="bg2"/>
                </a:solidFill>
                <a:latin typeface="+mj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3F81C294-C8C9-5969-7D8F-3F05DABF03C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655085" y="2285895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 spc="0" baseline="0">
                <a:solidFill>
                  <a:schemeClr val="tx2"/>
                </a:solidFill>
                <a:latin typeface="+mn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Title / Speaker Company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61167D3-6729-978A-FDBB-DF2265AB94DC}"/>
              </a:ext>
            </a:extLst>
          </p:cNvPr>
          <p:cNvSpPr/>
          <p:nvPr userDrawn="1"/>
        </p:nvSpPr>
        <p:spPr bwMode="auto">
          <a:xfrm>
            <a:off x="790917" y="1622425"/>
            <a:ext cx="264797" cy="1376363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11A70B9-B656-B9B9-E201-ACD6C8B4B6A8}"/>
              </a:ext>
            </a:extLst>
          </p:cNvPr>
          <p:cNvSpPr/>
          <p:nvPr userDrawn="1"/>
        </p:nvSpPr>
        <p:spPr bwMode="auto">
          <a:xfrm>
            <a:off x="790917" y="3426618"/>
            <a:ext cx="264797" cy="1376363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2264E0E-111B-0B16-FA07-7E7662F5BD2A}"/>
              </a:ext>
            </a:extLst>
          </p:cNvPr>
          <p:cNvSpPr/>
          <p:nvPr userDrawn="1"/>
        </p:nvSpPr>
        <p:spPr bwMode="auto">
          <a:xfrm>
            <a:off x="790917" y="5230810"/>
            <a:ext cx="264797" cy="1376363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6D81B02B-7F61-E4E6-3FA2-8D6F89381DD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655085" y="3679879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spc="200" baseline="0">
                <a:solidFill>
                  <a:schemeClr val="bg2"/>
                </a:solidFill>
                <a:latin typeface="+mj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23" name="Text Placeholder 14">
            <a:extLst>
              <a:ext uri="{FF2B5EF4-FFF2-40B4-BE49-F238E27FC236}">
                <a16:creationId xmlns:a16="http://schemas.microsoft.com/office/drawing/2014/main" id="{2DCDC2B7-9422-9DAC-A1B1-8C3C5E8D3A2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655085" y="4090086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 spc="0" baseline="0">
                <a:solidFill>
                  <a:schemeClr val="tx2"/>
                </a:solidFill>
                <a:latin typeface="+mn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Title / Speaker Company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CF9F0ADB-ECE4-5DAE-17B4-7CB7C9DE5B9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655085" y="5484069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spc="200" baseline="0">
                <a:solidFill>
                  <a:schemeClr val="bg2"/>
                </a:solidFill>
                <a:latin typeface="+mj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B1B0650D-8DFE-C26F-31CD-D2C4D7C82F0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655085" y="5894276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 spc="0" baseline="0">
                <a:solidFill>
                  <a:schemeClr val="tx2"/>
                </a:solidFill>
                <a:latin typeface="+mn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Title / Speaker Company</a:t>
            </a:r>
          </a:p>
        </p:txBody>
      </p:sp>
    </p:spTree>
    <p:extLst>
      <p:ext uri="{BB962C8B-B14F-4D97-AF65-F5344CB8AC3E}">
        <p14:creationId xmlns:p14="http://schemas.microsoft.com/office/powerpoint/2010/main" val="33774594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peakers (x2):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63491EA-41A9-7D99-FF5C-6BEE94514E32}"/>
              </a:ext>
            </a:extLst>
          </p:cNvPr>
          <p:cNvSpPr/>
          <p:nvPr userDrawn="1"/>
        </p:nvSpPr>
        <p:spPr bwMode="auto">
          <a:xfrm>
            <a:off x="11277600" y="-1"/>
            <a:ext cx="3352800" cy="8229599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pic>
        <p:nvPicPr>
          <p:cNvPr id="3" name="Picture 2" descr="A blue and black background&#10;&#10;Description automatically generated">
            <a:extLst>
              <a:ext uri="{FF2B5EF4-FFF2-40B4-BE49-F238E27FC236}">
                <a16:creationId xmlns:a16="http://schemas.microsoft.com/office/drawing/2014/main" id="{16218542-4E0D-40D3-B434-CD971F2C840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938" y="2745528"/>
            <a:ext cx="9749461" cy="5484072"/>
          </a:xfrm>
          <a:prstGeom prst="rect">
            <a:avLst/>
          </a:prstGeom>
        </p:spPr>
      </p:pic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AC3F660-0E12-09E5-E876-EBD941176AF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055714" y="1622426"/>
            <a:ext cx="1376363" cy="1376363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(Click to add image)</a:t>
            </a:r>
          </a:p>
        </p:txBody>
      </p:sp>
      <p:sp>
        <p:nvSpPr>
          <p:cNvPr id="10" name="Picture Placeholder 6">
            <a:extLst>
              <a:ext uri="{FF2B5EF4-FFF2-40B4-BE49-F238E27FC236}">
                <a16:creationId xmlns:a16="http://schemas.microsoft.com/office/drawing/2014/main" id="{22443F25-1BEC-E339-FB6E-05ACA5FA0E5C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055714" y="3426619"/>
            <a:ext cx="1376363" cy="1376363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(Click to add image)</a:t>
            </a:r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5894A9B1-893D-FF2E-CA0A-1616086F8F1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655085" y="1875688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spc="200" baseline="0">
                <a:solidFill>
                  <a:schemeClr val="bg2"/>
                </a:solidFill>
                <a:latin typeface="+mj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3F81C294-C8C9-5969-7D8F-3F05DABF03C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655085" y="2285895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 spc="0" baseline="0">
                <a:solidFill>
                  <a:schemeClr val="tx2"/>
                </a:solidFill>
                <a:latin typeface="+mn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Title / Speaker Company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61167D3-6729-978A-FDBB-DF2265AB94DC}"/>
              </a:ext>
            </a:extLst>
          </p:cNvPr>
          <p:cNvSpPr/>
          <p:nvPr userDrawn="1"/>
        </p:nvSpPr>
        <p:spPr bwMode="auto">
          <a:xfrm>
            <a:off x="790917" y="1622425"/>
            <a:ext cx="264797" cy="1376363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11A70B9-B656-B9B9-E201-ACD6C8B4B6A8}"/>
              </a:ext>
            </a:extLst>
          </p:cNvPr>
          <p:cNvSpPr/>
          <p:nvPr userDrawn="1"/>
        </p:nvSpPr>
        <p:spPr bwMode="auto">
          <a:xfrm>
            <a:off x="790917" y="3426618"/>
            <a:ext cx="264797" cy="1376363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6D81B02B-7F61-E4E6-3FA2-8D6F89381DD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655085" y="3679879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spc="200" baseline="0">
                <a:solidFill>
                  <a:schemeClr val="bg2"/>
                </a:solidFill>
                <a:latin typeface="+mj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23" name="Text Placeholder 14">
            <a:extLst>
              <a:ext uri="{FF2B5EF4-FFF2-40B4-BE49-F238E27FC236}">
                <a16:creationId xmlns:a16="http://schemas.microsoft.com/office/drawing/2014/main" id="{2DCDC2B7-9422-9DAC-A1B1-8C3C5E8D3A2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655085" y="4090086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 spc="0" baseline="0">
                <a:solidFill>
                  <a:schemeClr val="tx2"/>
                </a:solidFill>
                <a:latin typeface="+mn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Title / Speaker Company</a:t>
            </a:r>
          </a:p>
        </p:txBody>
      </p:sp>
    </p:spTree>
    <p:extLst>
      <p:ext uri="{BB962C8B-B14F-4D97-AF65-F5344CB8AC3E}">
        <p14:creationId xmlns:p14="http://schemas.microsoft.com/office/powerpoint/2010/main" val="10281054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peakers (Single):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6F7CB52D-1056-EEC5-0C6E-D257D033CA65}"/>
              </a:ext>
            </a:extLst>
          </p:cNvPr>
          <p:cNvSpPr/>
          <p:nvPr userDrawn="1"/>
        </p:nvSpPr>
        <p:spPr bwMode="auto">
          <a:xfrm>
            <a:off x="11277600" y="-1"/>
            <a:ext cx="3352800" cy="8229599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AC3F660-0E12-09E5-E876-EBD941176AF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055714" y="1622426"/>
            <a:ext cx="1376363" cy="1376363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(Click to add image)</a:t>
            </a:r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5894A9B1-893D-FF2E-CA0A-1616086F8F1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655085" y="1875688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spc="200" baseline="0">
                <a:solidFill>
                  <a:schemeClr val="bg2"/>
                </a:solidFill>
                <a:latin typeface="+mj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NAME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3F81C294-C8C9-5969-7D8F-3F05DABF03C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655085" y="2285895"/>
            <a:ext cx="7378601" cy="4596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 spc="0" baseline="0">
                <a:solidFill>
                  <a:schemeClr val="tx2"/>
                </a:solidFill>
                <a:latin typeface="+mn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Speaker Title / Speaker Company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61167D3-6729-978A-FDBB-DF2265AB94DC}"/>
              </a:ext>
            </a:extLst>
          </p:cNvPr>
          <p:cNvSpPr/>
          <p:nvPr userDrawn="1"/>
        </p:nvSpPr>
        <p:spPr bwMode="auto">
          <a:xfrm>
            <a:off x="790917" y="1622425"/>
            <a:ext cx="264797" cy="1376363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pic>
        <p:nvPicPr>
          <p:cNvPr id="5" name="Picture 4" descr="A blue and black background&#10;&#10;Description automatically generated">
            <a:extLst>
              <a:ext uri="{FF2B5EF4-FFF2-40B4-BE49-F238E27FC236}">
                <a16:creationId xmlns:a16="http://schemas.microsoft.com/office/drawing/2014/main" id="{2692420A-6CF2-5A97-F2C5-394B5E1134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938" y="2745528"/>
            <a:ext cx="9749461" cy="5484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7313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mpany Info: War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olorful background with circles&#10;&#10;Description automatically generated">
            <a:extLst>
              <a:ext uri="{FF2B5EF4-FFF2-40B4-BE49-F238E27FC236}">
                <a16:creationId xmlns:a16="http://schemas.microsoft.com/office/drawing/2014/main" id="{7EE26012-C60D-F033-C95D-E29CFFA7811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34" r="14734"/>
          <a:stretch/>
        </p:blipFill>
        <p:spPr>
          <a:xfrm>
            <a:off x="-1" y="0"/>
            <a:ext cx="14630401" cy="82296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10BDB96-AF01-5C3D-8629-90186CD52EE3}"/>
              </a:ext>
            </a:extLst>
          </p:cNvPr>
          <p:cNvSpPr/>
          <p:nvPr userDrawn="1"/>
        </p:nvSpPr>
        <p:spPr bwMode="auto">
          <a:xfrm>
            <a:off x="0" y="-1"/>
            <a:ext cx="3352800" cy="8229599"/>
          </a:xfrm>
          <a:prstGeom prst="rect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ABC682C0-4DB2-D79A-5A2A-ACB89D11D53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69281" y="1477110"/>
            <a:ext cx="1814239" cy="1814239"/>
          </a:xfrm>
          <a:noFill/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(Click to add image of company logo)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8CBF1C8A-06B5-E0BD-F77C-745F717A73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22081" y="2072988"/>
            <a:ext cx="7386834" cy="622481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2800" kern="1200" cap="none" baseline="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add company name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B4FEA2D9-2B99-16CB-44C6-10FA5096E09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122082" y="2679809"/>
            <a:ext cx="7386834" cy="2576748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Body copy is Arial Regular – 20pt font size (it is strongly recommended to keep body copy 16pt or larger); Body copy fill color is Navy (fourth color in Theme Colors palette)</a:t>
            </a:r>
          </a:p>
        </p:txBody>
      </p:sp>
    </p:spTree>
    <p:extLst>
      <p:ext uri="{BB962C8B-B14F-4D97-AF65-F5344CB8AC3E}">
        <p14:creationId xmlns:p14="http://schemas.microsoft.com/office/powerpoint/2010/main" val="320657257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mpany Info: Co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and blue background&#10;&#10;Description automatically generated">
            <a:extLst>
              <a:ext uri="{FF2B5EF4-FFF2-40B4-BE49-F238E27FC236}">
                <a16:creationId xmlns:a16="http://schemas.microsoft.com/office/drawing/2014/main" id="{E2C563AF-ACDD-DFE5-2929-27B4AB876AD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34" r="14734"/>
          <a:stretch/>
        </p:blipFill>
        <p:spPr>
          <a:xfrm>
            <a:off x="-1" y="0"/>
            <a:ext cx="14630401" cy="82296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10BDB96-AF01-5C3D-8629-90186CD52EE3}"/>
              </a:ext>
            </a:extLst>
          </p:cNvPr>
          <p:cNvSpPr/>
          <p:nvPr userDrawn="1"/>
        </p:nvSpPr>
        <p:spPr bwMode="auto">
          <a:xfrm>
            <a:off x="0" y="-1"/>
            <a:ext cx="3352800" cy="8229599"/>
          </a:xfrm>
          <a:prstGeom prst="rect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ABC682C0-4DB2-D79A-5A2A-ACB89D11D53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69281" y="1477110"/>
            <a:ext cx="1814239" cy="1814239"/>
          </a:xfrm>
          <a:noFill/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(Click to add image of company logo)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8CBF1C8A-06B5-E0BD-F77C-745F717A73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22081" y="2072988"/>
            <a:ext cx="7386834" cy="622481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28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add company name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B4FEA2D9-2B99-16CB-44C6-10FA5096E09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122082" y="2679809"/>
            <a:ext cx="7386834" cy="2576748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Body copy is Arial Regular – 20pt font size (it is strongly recommended to keep body copy 16pt or larger); Body copy fill color is Navy (fourth color in Theme Colors palette)</a:t>
            </a:r>
          </a:p>
        </p:txBody>
      </p:sp>
    </p:spTree>
    <p:extLst>
      <p:ext uri="{BB962C8B-B14F-4D97-AF65-F5344CB8AC3E}">
        <p14:creationId xmlns:p14="http://schemas.microsoft.com/office/powerpoint/2010/main" val="370433928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mpany Info: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background with circles&#10;&#10;Description automatically generated">
            <a:extLst>
              <a:ext uri="{FF2B5EF4-FFF2-40B4-BE49-F238E27FC236}">
                <a16:creationId xmlns:a16="http://schemas.microsoft.com/office/drawing/2014/main" id="{FBAD3749-A639-17C9-2719-A6183707AF9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10" r="14798"/>
          <a:stretch/>
        </p:blipFill>
        <p:spPr>
          <a:xfrm>
            <a:off x="-1991" y="0"/>
            <a:ext cx="14632391" cy="82296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10BDB96-AF01-5C3D-8629-90186CD52EE3}"/>
              </a:ext>
            </a:extLst>
          </p:cNvPr>
          <p:cNvSpPr/>
          <p:nvPr userDrawn="1"/>
        </p:nvSpPr>
        <p:spPr bwMode="auto">
          <a:xfrm>
            <a:off x="0" y="-1"/>
            <a:ext cx="3352800" cy="8229599"/>
          </a:xfrm>
          <a:prstGeom prst="rect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ABC682C0-4DB2-D79A-5A2A-ACB89D11D53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69281" y="1477110"/>
            <a:ext cx="1814239" cy="1814239"/>
          </a:xfrm>
          <a:noFill/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(Click to add image of company logo)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8CBF1C8A-06B5-E0BD-F77C-745F717A73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22081" y="2072988"/>
            <a:ext cx="7386834" cy="622481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2800" kern="1200" cap="none" baseline="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add company name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B4FEA2D9-2B99-16CB-44C6-10FA5096E09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122082" y="2679809"/>
            <a:ext cx="7386834" cy="2576748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Body copy is Arial Regular – 20pt font size (it is strongly recommended to keep body copy 16pt or larger); Body copy fill color is Navy (fourth color in Theme Colors palette)</a:t>
            </a:r>
          </a:p>
        </p:txBody>
      </p:sp>
    </p:spTree>
    <p:extLst>
      <p:ext uri="{BB962C8B-B14F-4D97-AF65-F5344CB8AC3E}">
        <p14:creationId xmlns:p14="http://schemas.microsoft.com/office/powerpoint/2010/main" val="5263715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mpany Info: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white background with circles&#10;&#10;Description automatically generated">
            <a:extLst>
              <a:ext uri="{FF2B5EF4-FFF2-40B4-BE49-F238E27FC236}">
                <a16:creationId xmlns:a16="http://schemas.microsoft.com/office/drawing/2014/main" id="{8A48B010-EC40-0B5B-2FC5-3898BB4E582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alphaModFix amt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23" r="14723"/>
          <a:stretch/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10BDB96-AF01-5C3D-8629-90186CD52EE3}"/>
              </a:ext>
            </a:extLst>
          </p:cNvPr>
          <p:cNvSpPr/>
          <p:nvPr userDrawn="1"/>
        </p:nvSpPr>
        <p:spPr bwMode="auto">
          <a:xfrm>
            <a:off x="0" y="-1"/>
            <a:ext cx="3352800" cy="8229599"/>
          </a:xfrm>
          <a:prstGeom prst="rect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ABC682C0-4DB2-D79A-5A2A-ACB89D11D53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69281" y="1477110"/>
            <a:ext cx="1814239" cy="1814239"/>
          </a:xfrm>
          <a:noFill/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(Click to add image of company logo)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8CBF1C8A-06B5-E0BD-F77C-745F717A73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22081" y="2072988"/>
            <a:ext cx="7386834" cy="622481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2800" kern="1200" cap="none" baseline="0" dirty="0">
                <a:solidFill>
                  <a:schemeClr val="accent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add company name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B4FEA2D9-2B99-16CB-44C6-10FA5096E09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122082" y="2679809"/>
            <a:ext cx="7386834" cy="257674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/>
              <a:t>Body copy is Arial Regular – 20pt font size (it is strongly recommended to keep body copy 16pt or larger); Body copy fill color is Navy (fourth color in Theme Colors palette)</a:t>
            </a:r>
          </a:p>
        </p:txBody>
      </p:sp>
    </p:spTree>
    <p:extLst>
      <p:ext uri="{BB962C8B-B14F-4D97-AF65-F5344CB8AC3E}">
        <p14:creationId xmlns:p14="http://schemas.microsoft.com/office/powerpoint/2010/main" val="3816303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ntent_Agenda: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32DD698-F033-7E98-4A4B-36DD97B94552}"/>
              </a:ext>
            </a:extLst>
          </p:cNvPr>
          <p:cNvSpPr/>
          <p:nvPr userDrawn="1"/>
        </p:nvSpPr>
        <p:spPr bwMode="auto">
          <a:xfrm>
            <a:off x="0" y="0"/>
            <a:ext cx="14630400" cy="8229600"/>
          </a:xfrm>
          <a:prstGeom prst="rect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939DCA-F848-44B2-D9B0-69CB583FFB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582" y="830639"/>
            <a:ext cx="13373236" cy="903258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Title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38C994-4BFF-CB1B-2DB7-9D9E740690A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774798"/>
            <a:ext cx="195444" cy="101587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8BE9E68-C0D2-4807-7E8F-AB2E9757C8D1}"/>
              </a:ext>
            </a:extLst>
          </p:cNvPr>
          <p:cNvSpPr txBox="1"/>
          <p:nvPr userDrawn="1"/>
        </p:nvSpPr>
        <p:spPr>
          <a:xfrm>
            <a:off x="628582" y="7591166"/>
            <a:ext cx="500971" cy="379460"/>
          </a:xfrm>
          <a:prstGeom prst="rect">
            <a:avLst/>
          </a:prstGeom>
        </p:spPr>
        <p:txBody>
          <a:bodyPr wrap="square" rtlCol="0" anchor="ctr">
            <a:normAutofit/>
          </a:bodyPr>
          <a:lstStyle/>
          <a:p>
            <a:pPr algn="l"/>
            <a:fld id="{428BE805-C1D1-7040-BF02-65F80ACAB491}" type="slidenum">
              <a:rPr lang="en-US" sz="1400" b="1" i="1" smtClean="0">
                <a:solidFill>
                  <a:schemeClr val="tx1"/>
                </a:solidFill>
                <a:latin typeface="Arial" panose="020B0604020202020204" pitchFamily="34" charset="0"/>
              </a:rPr>
              <a:t>‹#›</a:t>
            </a:fld>
            <a:endParaRPr lang="en-US" sz="1400" b="1" i="1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5" name="Picture 4" descr="A logo on a black background&#10;&#10;Description automatically generated">
            <a:extLst>
              <a:ext uri="{FF2B5EF4-FFF2-40B4-BE49-F238E27FC236}">
                <a16:creationId xmlns:a16="http://schemas.microsoft.com/office/drawing/2014/main" id="{F8EB5CEC-6340-B2DF-3B05-7AF8F8E9641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5009" y="2953"/>
            <a:ext cx="2230160" cy="111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79870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_Agenda: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black background with white circles&#10;&#10;Description automatically generated">
            <a:extLst>
              <a:ext uri="{FF2B5EF4-FFF2-40B4-BE49-F238E27FC236}">
                <a16:creationId xmlns:a16="http://schemas.microsoft.com/office/drawing/2014/main" id="{6A908432-1ED0-A320-9112-2B26CEF5E07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3939DCA-F848-44B2-D9B0-69CB583FFB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582" y="830639"/>
            <a:ext cx="13373236" cy="903258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Title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38C994-4BFF-CB1B-2DB7-9D9E740690A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774798"/>
            <a:ext cx="195444" cy="101587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8BE9E68-C0D2-4807-7E8F-AB2E9757C8D1}"/>
              </a:ext>
            </a:extLst>
          </p:cNvPr>
          <p:cNvSpPr txBox="1"/>
          <p:nvPr userDrawn="1"/>
        </p:nvSpPr>
        <p:spPr>
          <a:xfrm>
            <a:off x="628582" y="7591166"/>
            <a:ext cx="500971" cy="379460"/>
          </a:xfrm>
          <a:prstGeom prst="rect">
            <a:avLst/>
          </a:prstGeom>
        </p:spPr>
        <p:txBody>
          <a:bodyPr wrap="square" rtlCol="0" anchor="ctr">
            <a:normAutofit/>
          </a:bodyPr>
          <a:lstStyle/>
          <a:p>
            <a:pPr algn="l"/>
            <a:fld id="{428BE805-C1D1-7040-BF02-65F80ACAB491}" type="slidenum">
              <a:rPr lang="en-US" sz="1400" b="1" i="1" smtClean="0">
                <a:solidFill>
                  <a:schemeClr val="tx2"/>
                </a:solidFill>
                <a:latin typeface="Arial" panose="020B0604020202020204" pitchFamily="34" charset="0"/>
              </a:rPr>
              <a:t>‹#›</a:t>
            </a:fld>
            <a:endParaRPr lang="en-US" sz="1400" b="1" i="1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8" name="Picture 7" descr="A logo on a black background&#10;&#10;Description automatically generated">
            <a:extLst>
              <a:ext uri="{FF2B5EF4-FFF2-40B4-BE49-F238E27FC236}">
                <a16:creationId xmlns:a16="http://schemas.microsoft.com/office/drawing/2014/main" id="{F05C8434-C68A-283B-4EB0-D670E2D0880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5010" y="2953"/>
            <a:ext cx="2230159" cy="111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9979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_1-Column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5008E1-625D-B079-EF1A-A88D1D59499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4398" y="2093913"/>
            <a:ext cx="13373236" cy="5487286"/>
          </a:xfrm>
        </p:spPr>
        <p:txBody>
          <a:bodyPr/>
          <a:lstStyle/>
          <a:p>
            <a:pPr lvl="0"/>
            <a:r>
              <a:rPr lang="en-US"/>
              <a:t>Body copy is Arial Regular – 20pt font size (it is strongly recommended to keep body copy 16pt or larger) </a:t>
            </a:r>
            <a:br>
              <a:rPr lang="en-US"/>
            </a:br>
            <a:r>
              <a:rPr lang="en-US"/>
              <a:t>Body copy fill color is Navy (fourth color in Theme Colors palette)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939DCA-F848-44B2-D9B0-69CB583FFB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582" y="830639"/>
            <a:ext cx="13373236" cy="903258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Title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38C994-4BFF-CB1B-2DB7-9D9E740690A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774798"/>
            <a:ext cx="195444" cy="101587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8BE9E68-C0D2-4807-7E8F-AB2E9757C8D1}"/>
              </a:ext>
            </a:extLst>
          </p:cNvPr>
          <p:cNvSpPr txBox="1"/>
          <p:nvPr userDrawn="1"/>
        </p:nvSpPr>
        <p:spPr>
          <a:xfrm>
            <a:off x="628582" y="7591166"/>
            <a:ext cx="500971" cy="379460"/>
          </a:xfrm>
          <a:prstGeom prst="rect">
            <a:avLst/>
          </a:prstGeom>
        </p:spPr>
        <p:txBody>
          <a:bodyPr wrap="square" rtlCol="0" anchor="ctr">
            <a:normAutofit/>
          </a:bodyPr>
          <a:lstStyle/>
          <a:p>
            <a:pPr algn="l"/>
            <a:fld id="{428BE805-C1D1-7040-BF02-65F80ACAB491}" type="slidenum">
              <a:rPr lang="en-US" sz="1400" b="1" i="1" smtClean="0">
                <a:solidFill>
                  <a:schemeClr val="tx2"/>
                </a:solidFill>
                <a:latin typeface="Arial" panose="020B0604020202020204" pitchFamily="34" charset="0"/>
              </a:rPr>
              <a:t>‹#›</a:t>
            </a:fld>
            <a:endParaRPr lang="en-US" sz="1400" b="1" i="1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8" name="Picture 7" descr="A logo on a black background&#10;&#10;Description automatically generated">
            <a:extLst>
              <a:ext uri="{FF2B5EF4-FFF2-40B4-BE49-F238E27FC236}">
                <a16:creationId xmlns:a16="http://schemas.microsoft.com/office/drawing/2014/main" id="{F05C8434-C68A-283B-4EB0-D670E2D0880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5010" y="2953"/>
            <a:ext cx="2230159" cy="111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66470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_1-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black background with white circles&#10;&#10;Description automatically generated">
            <a:extLst>
              <a:ext uri="{FF2B5EF4-FFF2-40B4-BE49-F238E27FC236}">
                <a16:creationId xmlns:a16="http://schemas.microsoft.com/office/drawing/2014/main" id="{6A908432-1ED0-A320-9112-2B26CEF5E07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5008E1-625D-B079-EF1A-A88D1D59499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4398" y="2093913"/>
            <a:ext cx="13373236" cy="5487286"/>
          </a:xfrm>
        </p:spPr>
        <p:txBody>
          <a:bodyPr/>
          <a:lstStyle/>
          <a:p>
            <a:pPr lvl="0"/>
            <a:r>
              <a:rPr lang="en-US"/>
              <a:t>Body copy is Arial Regular – 20pt font size (it is strongly recommended to keep body copy 16pt or larger) </a:t>
            </a:r>
            <a:br>
              <a:rPr lang="en-US"/>
            </a:br>
            <a:r>
              <a:rPr lang="en-US"/>
              <a:t>Body copy fill color is Navy (fourth color in Theme Colors palette)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939DCA-F848-44B2-D9B0-69CB583FFB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582" y="830639"/>
            <a:ext cx="13373236" cy="903258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Title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38C994-4BFF-CB1B-2DB7-9D9E740690A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774798"/>
            <a:ext cx="195444" cy="101587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8BE9E68-C0D2-4807-7E8F-AB2E9757C8D1}"/>
              </a:ext>
            </a:extLst>
          </p:cNvPr>
          <p:cNvSpPr txBox="1"/>
          <p:nvPr userDrawn="1"/>
        </p:nvSpPr>
        <p:spPr>
          <a:xfrm>
            <a:off x="628582" y="7591166"/>
            <a:ext cx="500971" cy="379460"/>
          </a:xfrm>
          <a:prstGeom prst="rect">
            <a:avLst/>
          </a:prstGeom>
        </p:spPr>
        <p:txBody>
          <a:bodyPr wrap="square" rtlCol="0" anchor="ctr">
            <a:normAutofit/>
          </a:bodyPr>
          <a:lstStyle/>
          <a:p>
            <a:pPr algn="l"/>
            <a:fld id="{428BE805-C1D1-7040-BF02-65F80ACAB491}" type="slidenum">
              <a:rPr lang="en-US" sz="1400" b="1" i="1" smtClean="0">
                <a:solidFill>
                  <a:schemeClr val="tx2"/>
                </a:solidFill>
                <a:latin typeface="Arial" panose="020B0604020202020204" pitchFamily="34" charset="0"/>
              </a:rPr>
              <a:t>‹#›</a:t>
            </a:fld>
            <a:endParaRPr lang="en-US" sz="1400" b="1" i="1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8" name="Picture 7" descr="A logo on a black background&#10;&#10;Description automatically generated">
            <a:extLst>
              <a:ext uri="{FF2B5EF4-FFF2-40B4-BE49-F238E27FC236}">
                <a16:creationId xmlns:a16="http://schemas.microsoft.com/office/drawing/2014/main" id="{F05C8434-C68A-283B-4EB0-D670E2D0880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5010" y="2953"/>
            <a:ext cx="2230159" cy="111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3790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_1-Column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5008E1-625D-B079-EF1A-A88D1D59499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4398" y="2093913"/>
            <a:ext cx="7637083" cy="5487286"/>
          </a:xfrm>
        </p:spPr>
        <p:txBody>
          <a:bodyPr/>
          <a:lstStyle/>
          <a:p>
            <a:pPr lvl="0"/>
            <a:r>
              <a:rPr lang="en-US"/>
              <a:t>Body copy is Arial Regular – 20pt font size (it is strongly recommended to keep body copy 16pt or larger) </a:t>
            </a:r>
            <a:br>
              <a:rPr lang="en-US"/>
            </a:br>
            <a:r>
              <a:rPr lang="en-US"/>
              <a:t>Body copy fill color is Navy (fourth color in Theme Colors palette)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939DCA-F848-44B2-D9B0-69CB583FFB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582" y="830639"/>
            <a:ext cx="7637083" cy="903258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Title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38C994-4BFF-CB1B-2DB7-9D9E740690A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774798"/>
            <a:ext cx="195444" cy="1015879"/>
          </a:xfrm>
          <a:prstGeom prst="rect">
            <a:avLst/>
          </a:prstGeom>
        </p:spPr>
      </p:pic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B72497B8-5A12-EE9D-378A-1EFFA4FB38F2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9081178" y="0"/>
            <a:ext cx="5549221" cy="8229600"/>
          </a:xfrm>
          <a:solidFill>
            <a:schemeClr val="accent4"/>
          </a:solidFill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(Click to add image)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60BD0E-F578-5BDA-5EF8-1F759A06FB58}"/>
              </a:ext>
            </a:extLst>
          </p:cNvPr>
          <p:cNvSpPr txBox="1"/>
          <p:nvPr userDrawn="1"/>
        </p:nvSpPr>
        <p:spPr>
          <a:xfrm>
            <a:off x="628582" y="7591166"/>
            <a:ext cx="500971" cy="379460"/>
          </a:xfrm>
          <a:prstGeom prst="rect">
            <a:avLst/>
          </a:prstGeom>
        </p:spPr>
        <p:txBody>
          <a:bodyPr wrap="square" rtlCol="0" anchor="ctr">
            <a:normAutofit/>
          </a:bodyPr>
          <a:lstStyle/>
          <a:p>
            <a:pPr algn="l"/>
            <a:fld id="{428BE805-C1D1-7040-BF02-65F80ACAB491}" type="slidenum">
              <a:rPr lang="en-US" sz="1400" b="1" i="1" smtClean="0">
                <a:solidFill>
                  <a:schemeClr val="tx2"/>
                </a:solidFill>
                <a:latin typeface="Arial" panose="020B0604020202020204" pitchFamily="34" charset="0"/>
              </a:rPr>
              <a:t>‹#›</a:t>
            </a:fld>
            <a:endParaRPr lang="en-US" sz="1400" b="1" i="1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7" name="Picture 6" descr="A logo on a black background&#10;&#10;Description automatically generated">
            <a:extLst>
              <a:ext uri="{FF2B5EF4-FFF2-40B4-BE49-F238E27FC236}">
                <a16:creationId xmlns:a16="http://schemas.microsoft.com/office/drawing/2014/main" id="{1AB2A2A1-F1F7-5F62-92D0-BFBDEC7C09A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5009" y="2953"/>
            <a:ext cx="2230160" cy="111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9942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_1-Column + Sidebar: War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5008E1-625D-B079-EF1A-A88D1D59499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4398" y="2093913"/>
            <a:ext cx="7637083" cy="5487286"/>
          </a:xfrm>
        </p:spPr>
        <p:txBody>
          <a:bodyPr/>
          <a:lstStyle/>
          <a:p>
            <a:pPr lvl="0"/>
            <a:r>
              <a:rPr lang="en-US"/>
              <a:t>Body copy is Arial Regular – 20pt font size (it is strongly recommended to keep body copy 16pt or larger) </a:t>
            </a:r>
            <a:br>
              <a:rPr lang="en-US"/>
            </a:br>
            <a:r>
              <a:rPr lang="en-US"/>
              <a:t>Body copy fill color is Navy (fourth color in Theme Colors palette)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939DCA-F848-44B2-D9B0-69CB583FFB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582" y="830639"/>
            <a:ext cx="7637083" cy="903258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Title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38C994-4BFF-CB1B-2DB7-9D9E740690A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774798"/>
            <a:ext cx="195444" cy="101587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36578FD-E404-8FB1-9008-94F44B5F2EFD}"/>
              </a:ext>
            </a:extLst>
          </p:cNvPr>
          <p:cNvSpPr/>
          <p:nvPr userDrawn="1"/>
        </p:nvSpPr>
        <p:spPr bwMode="auto">
          <a:xfrm>
            <a:off x="9075362" y="-1"/>
            <a:ext cx="5555038" cy="8229599"/>
          </a:xfrm>
          <a:prstGeom prst="rect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chemeClr val="accent2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AED143C-26A9-425F-6889-D51BC9765313}"/>
              </a:ext>
            </a:extLst>
          </p:cNvPr>
          <p:cNvSpPr txBox="1"/>
          <p:nvPr userDrawn="1"/>
        </p:nvSpPr>
        <p:spPr>
          <a:xfrm>
            <a:off x="628582" y="7591166"/>
            <a:ext cx="500971" cy="379460"/>
          </a:xfrm>
          <a:prstGeom prst="rect">
            <a:avLst/>
          </a:prstGeom>
        </p:spPr>
        <p:txBody>
          <a:bodyPr wrap="square" rtlCol="0" anchor="ctr">
            <a:normAutofit/>
          </a:bodyPr>
          <a:lstStyle/>
          <a:p>
            <a:pPr algn="l"/>
            <a:fld id="{428BE805-C1D1-7040-BF02-65F80ACAB491}" type="slidenum">
              <a:rPr lang="en-US" sz="1400" b="1" i="1" smtClean="0">
                <a:solidFill>
                  <a:schemeClr val="tx2"/>
                </a:solidFill>
                <a:latin typeface="Arial" panose="020B0604020202020204" pitchFamily="34" charset="0"/>
              </a:rPr>
              <a:t>‹#›</a:t>
            </a:fld>
            <a:endParaRPr lang="en-US" sz="1400" b="1" i="1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5" name="Picture 4" descr="A logo on a black background&#10;&#10;Description automatically generated">
            <a:extLst>
              <a:ext uri="{FF2B5EF4-FFF2-40B4-BE49-F238E27FC236}">
                <a16:creationId xmlns:a16="http://schemas.microsoft.com/office/drawing/2014/main" id="{4B233641-ED09-08F3-B51B-F2FDE3F6BFF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5009" y="2953"/>
            <a:ext cx="2230160" cy="111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55188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_1-Column + Sidebar: Co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5008E1-625D-B079-EF1A-A88D1D59499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4398" y="2093913"/>
            <a:ext cx="7637083" cy="5487286"/>
          </a:xfrm>
        </p:spPr>
        <p:txBody>
          <a:bodyPr/>
          <a:lstStyle/>
          <a:p>
            <a:pPr lvl="0"/>
            <a:r>
              <a:rPr lang="en-US"/>
              <a:t>Body copy is Arial Regular – 20pt font size (it is strongly recommended to keep body copy 16pt or larger) </a:t>
            </a:r>
            <a:br>
              <a:rPr lang="en-US"/>
            </a:br>
            <a:r>
              <a:rPr lang="en-US"/>
              <a:t>Body copy fill color is Navy (fourth color in Theme Colors palette)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939DCA-F848-44B2-D9B0-69CB583FFB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582" y="830639"/>
            <a:ext cx="7637083" cy="903258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Title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38C994-4BFF-CB1B-2DB7-9D9E740690A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774798"/>
            <a:ext cx="195444" cy="101587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36578FD-E404-8FB1-9008-94F44B5F2EFD}"/>
              </a:ext>
            </a:extLst>
          </p:cNvPr>
          <p:cNvSpPr/>
          <p:nvPr userDrawn="1"/>
        </p:nvSpPr>
        <p:spPr bwMode="auto">
          <a:xfrm>
            <a:off x="9075362" y="-1"/>
            <a:ext cx="5555038" cy="8229599"/>
          </a:xfrm>
          <a:prstGeom prst="rect">
            <a:avLst/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151D506-8EE5-61AB-D51F-D71E6F5FC56F}"/>
              </a:ext>
            </a:extLst>
          </p:cNvPr>
          <p:cNvSpPr txBox="1"/>
          <p:nvPr userDrawn="1"/>
        </p:nvSpPr>
        <p:spPr>
          <a:xfrm>
            <a:off x="628582" y="7591166"/>
            <a:ext cx="500971" cy="379460"/>
          </a:xfrm>
          <a:prstGeom prst="rect">
            <a:avLst/>
          </a:prstGeom>
        </p:spPr>
        <p:txBody>
          <a:bodyPr wrap="square" rtlCol="0" anchor="ctr">
            <a:normAutofit/>
          </a:bodyPr>
          <a:lstStyle/>
          <a:p>
            <a:pPr algn="l"/>
            <a:fld id="{428BE805-C1D1-7040-BF02-65F80ACAB491}" type="slidenum">
              <a:rPr lang="en-US" sz="1400" b="1" i="1" smtClean="0">
                <a:solidFill>
                  <a:schemeClr val="tx2"/>
                </a:solidFill>
                <a:latin typeface="Arial" panose="020B0604020202020204" pitchFamily="34" charset="0"/>
              </a:rPr>
              <a:t>‹#›</a:t>
            </a:fld>
            <a:endParaRPr lang="en-US" sz="1400" b="1" i="1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7" name="Picture 6" descr="A logo on a black background&#10;&#10;Description automatically generated">
            <a:extLst>
              <a:ext uri="{FF2B5EF4-FFF2-40B4-BE49-F238E27FC236}">
                <a16:creationId xmlns:a16="http://schemas.microsoft.com/office/drawing/2014/main" id="{B7F68D51-620A-BA92-B2C6-763EF24C4AA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5009" y="2953"/>
            <a:ext cx="2230160" cy="111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33063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_1-Column + Sidebar: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5008E1-625D-B079-EF1A-A88D1D59499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4398" y="2093913"/>
            <a:ext cx="7637083" cy="5487286"/>
          </a:xfrm>
        </p:spPr>
        <p:txBody>
          <a:bodyPr/>
          <a:lstStyle/>
          <a:p>
            <a:pPr lvl="0"/>
            <a:r>
              <a:rPr lang="en-US"/>
              <a:t>Body copy is Arial Regular – 20pt font size (it is strongly recommended to keep body copy 16pt or larger) </a:t>
            </a:r>
            <a:br>
              <a:rPr lang="en-US"/>
            </a:br>
            <a:r>
              <a:rPr lang="en-US"/>
              <a:t>Body copy fill color is Navy (fourth color in Theme Colors palette)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939DCA-F848-44B2-D9B0-69CB583FFB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582" y="830639"/>
            <a:ext cx="7637083" cy="903258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Title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38C994-4BFF-CB1B-2DB7-9D9E740690A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774798"/>
            <a:ext cx="195444" cy="101587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36578FD-E404-8FB1-9008-94F44B5F2EFD}"/>
              </a:ext>
            </a:extLst>
          </p:cNvPr>
          <p:cNvSpPr/>
          <p:nvPr userDrawn="1"/>
        </p:nvSpPr>
        <p:spPr bwMode="auto">
          <a:xfrm>
            <a:off x="9075362" y="-1"/>
            <a:ext cx="5555038" cy="8229599"/>
          </a:xfrm>
          <a:prstGeom prst="rect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AD6C8F-C6A8-A311-1608-E02456AA11D5}"/>
              </a:ext>
            </a:extLst>
          </p:cNvPr>
          <p:cNvSpPr txBox="1"/>
          <p:nvPr userDrawn="1"/>
        </p:nvSpPr>
        <p:spPr>
          <a:xfrm>
            <a:off x="628582" y="7591166"/>
            <a:ext cx="500971" cy="379460"/>
          </a:xfrm>
          <a:prstGeom prst="rect">
            <a:avLst/>
          </a:prstGeom>
        </p:spPr>
        <p:txBody>
          <a:bodyPr wrap="square" rtlCol="0" anchor="ctr">
            <a:normAutofit/>
          </a:bodyPr>
          <a:lstStyle/>
          <a:p>
            <a:pPr algn="l"/>
            <a:fld id="{428BE805-C1D1-7040-BF02-65F80ACAB491}" type="slidenum">
              <a:rPr lang="en-US" sz="1400" b="1" i="1" smtClean="0">
                <a:solidFill>
                  <a:schemeClr val="tx2"/>
                </a:solidFill>
                <a:latin typeface="Arial" panose="020B0604020202020204" pitchFamily="34" charset="0"/>
              </a:rPr>
              <a:t>‹#›</a:t>
            </a:fld>
            <a:endParaRPr lang="en-US" sz="1400" b="1" i="1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7" name="Picture 6" descr="A logo on a black background&#10;&#10;Description automatically generated">
            <a:extLst>
              <a:ext uri="{FF2B5EF4-FFF2-40B4-BE49-F238E27FC236}">
                <a16:creationId xmlns:a16="http://schemas.microsoft.com/office/drawing/2014/main" id="{CB55E28F-EF8C-88FF-6336-42BD969202F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5009" y="2953"/>
            <a:ext cx="2230160" cy="111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0680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_1-Column + Sidebar: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5008E1-625D-B079-EF1A-A88D1D59499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4398" y="2093913"/>
            <a:ext cx="7637083" cy="5487286"/>
          </a:xfrm>
        </p:spPr>
        <p:txBody>
          <a:bodyPr/>
          <a:lstStyle/>
          <a:p>
            <a:pPr lvl="0"/>
            <a:r>
              <a:rPr lang="en-US"/>
              <a:t>Body copy is Arial Regular – 20pt font size (it is strongly recommended to keep body copy 16pt or larger) </a:t>
            </a:r>
            <a:br>
              <a:rPr lang="en-US"/>
            </a:br>
            <a:r>
              <a:rPr lang="en-US"/>
              <a:t>Body copy fill color is Navy (fourth color in Theme Colors palette)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939DCA-F848-44B2-D9B0-69CB583FFB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582" y="830639"/>
            <a:ext cx="7637083" cy="903258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Title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38C994-4BFF-CB1B-2DB7-9D9E740690A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774798"/>
            <a:ext cx="195444" cy="101587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36578FD-E404-8FB1-9008-94F44B5F2EFD}"/>
              </a:ext>
            </a:extLst>
          </p:cNvPr>
          <p:cNvSpPr/>
          <p:nvPr userDrawn="1"/>
        </p:nvSpPr>
        <p:spPr bwMode="auto">
          <a:xfrm>
            <a:off x="9075362" y="-1"/>
            <a:ext cx="5555038" cy="8229599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6313915-2084-06C8-D3C9-FD9827868BA3}"/>
              </a:ext>
            </a:extLst>
          </p:cNvPr>
          <p:cNvSpPr txBox="1"/>
          <p:nvPr userDrawn="1"/>
        </p:nvSpPr>
        <p:spPr>
          <a:xfrm>
            <a:off x="628582" y="7591166"/>
            <a:ext cx="500971" cy="379460"/>
          </a:xfrm>
          <a:prstGeom prst="rect">
            <a:avLst/>
          </a:prstGeom>
        </p:spPr>
        <p:txBody>
          <a:bodyPr wrap="square" rtlCol="0" anchor="ctr">
            <a:normAutofit/>
          </a:bodyPr>
          <a:lstStyle/>
          <a:p>
            <a:pPr algn="l"/>
            <a:fld id="{428BE805-C1D1-7040-BF02-65F80ACAB491}" type="slidenum">
              <a:rPr lang="en-US" sz="1400" b="1" i="1" smtClean="0">
                <a:solidFill>
                  <a:schemeClr val="tx2"/>
                </a:solidFill>
                <a:latin typeface="Arial" panose="020B0604020202020204" pitchFamily="34" charset="0"/>
              </a:rPr>
              <a:t>‹#›</a:t>
            </a:fld>
            <a:endParaRPr lang="en-US" sz="1400" b="1" i="1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8" name="Picture 7" descr="A logo on a black background&#10;&#10;Description automatically generated">
            <a:extLst>
              <a:ext uri="{FF2B5EF4-FFF2-40B4-BE49-F238E27FC236}">
                <a16:creationId xmlns:a16="http://schemas.microsoft.com/office/drawing/2014/main" id="{31921534-3666-3A98-880E-25B5403D409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5010" y="2953"/>
            <a:ext cx="2230159" cy="111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78546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_2-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black background with white circles&#10;&#10;Description automatically generated">
            <a:extLst>
              <a:ext uri="{FF2B5EF4-FFF2-40B4-BE49-F238E27FC236}">
                <a16:creationId xmlns:a16="http://schemas.microsoft.com/office/drawing/2014/main" id="{6A908432-1ED0-A320-9112-2B26CEF5E07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3939DCA-F848-44B2-D9B0-69CB583FFB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582" y="830639"/>
            <a:ext cx="13373238" cy="903258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Title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38C994-4BFF-CB1B-2DB7-9D9E740690A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774798"/>
            <a:ext cx="195444" cy="1015879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62821A1-88F5-BE59-661A-2A9AC206A7A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10645" y="2093913"/>
            <a:ext cx="6491175" cy="5487286"/>
          </a:xfrm>
        </p:spPr>
        <p:txBody>
          <a:bodyPr/>
          <a:lstStyle/>
          <a:p>
            <a:pPr lvl="0"/>
            <a:r>
              <a:rPr lang="en-US"/>
              <a:t>Body copy is Arial Regular – 20pt font size (it is strongly recommended to keep body copy 16pt or larger) </a:t>
            </a:r>
            <a:br>
              <a:rPr lang="en-US"/>
            </a:br>
            <a:r>
              <a:rPr lang="en-US"/>
              <a:t>Body copy fill color is Navy (fourth color in Theme Colors palette)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84AB8352-EF98-06F4-FBA5-28C199F053D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34398" y="2093913"/>
            <a:ext cx="6491175" cy="5487286"/>
          </a:xfrm>
        </p:spPr>
        <p:txBody>
          <a:bodyPr/>
          <a:lstStyle/>
          <a:p>
            <a:pPr lvl="0"/>
            <a:r>
              <a:rPr lang="en-US"/>
              <a:t>Body copy is Arial Regular – 20pt font size (it is strongly recommended to keep body copy 16pt or larger) </a:t>
            </a:r>
            <a:br>
              <a:rPr lang="en-US"/>
            </a:br>
            <a:r>
              <a:rPr lang="en-US"/>
              <a:t>Body copy fill color is Navy (fourth color in Theme Colors palette)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E46027-2D73-9809-2F37-AEB0A0CF6FEE}"/>
              </a:ext>
            </a:extLst>
          </p:cNvPr>
          <p:cNvSpPr txBox="1"/>
          <p:nvPr userDrawn="1"/>
        </p:nvSpPr>
        <p:spPr>
          <a:xfrm>
            <a:off x="628582" y="7591166"/>
            <a:ext cx="500971" cy="379460"/>
          </a:xfrm>
          <a:prstGeom prst="rect">
            <a:avLst/>
          </a:prstGeom>
        </p:spPr>
        <p:txBody>
          <a:bodyPr wrap="square" rtlCol="0" anchor="ctr">
            <a:normAutofit/>
          </a:bodyPr>
          <a:lstStyle/>
          <a:p>
            <a:pPr algn="l"/>
            <a:fld id="{428BE805-C1D1-7040-BF02-65F80ACAB491}" type="slidenum">
              <a:rPr lang="en-US" sz="1400" b="1" i="1" smtClean="0">
                <a:solidFill>
                  <a:schemeClr val="tx2"/>
                </a:solidFill>
                <a:latin typeface="Arial" panose="020B0604020202020204" pitchFamily="34" charset="0"/>
              </a:rPr>
              <a:t>‹#›</a:t>
            </a:fld>
            <a:endParaRPr lang="en-US" sz="1400" b="1" i="1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4" name="Picture 3" descr="A logo on a black background&#10;&#10;Description automatically generated">
            <a:extLst>
              <a:ext uri="{FF2B5EF4-FFF2-40B4-BE49-F238E27FC236}">
                <a16:creationId xmlns:a16="http://schemas.microsoft.com/office/drawing/2014/main" id="{999EDC6D-60EA-FCCA-E892-9FBF9ADC4B2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5010" y="2953"/>
            <a:ext cx="2230159" cy="111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82702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_3-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black background with white circles&#10;&#10;Description automatically generated">
            <a:extLst>
              <a:ext uri="{FF2B5EF4-FFF2-40B4-BE49-F238E27FC236}">
                <a16:creationId xmlns:a16="http://schemas.microsoft.com/office/drawing/2014/main" id="{6A908432-1ED0-A320-9112-2B26CEF5E07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3939DCA-F848-44B2-D9B0-69CB583FFB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581" y="830639"/>
            <a:ext cx="13373237" cy="903258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Title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38C994-4BFF-CB1B-2DB7-9D9E740690A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774798"/>
            <a:ext cx="195444" cy="1015879"/>
          </a:xfrm>
          <a:prstGeom prst="rect">
            <a:avLst/>
          </a:prstGeom>
        </p:spPr>
      </p:pic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764F5F98-D095-690B-D68F-520990048D5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28580" y="2094047"/>
            <a:ext cx="4266526" cy="61425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 spc="200" baseline="0">
                <a:solidFill>
                  <a:schemeClr val="bg2"/>
                </a:solidFill>
                <a:latin typeface="+mj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COLUMN HEADER</a:t>
            </a:r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DFA39ED1-59D5-27A0-467B-EC96327700D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81936" y="2094047"/>
            <a:ext cx="4266526" cy="61425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 spc="200" baseline="0">
                <a:solidFill>
                  <a:schemeClr val="bg2"/>
                </a:solidFill>
                <a:latin typeface="+mj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COLUMN HEADER</a:t>
            </a:r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795270CB-F13B-ED86-E2D0-958958BF2DF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735292" y="2094047"/>
            <a:ext cx="4266526" cy="61425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 spc="200" baseline="0">
                <a:solidFill>
                  <a:schemeClr val="bg2"/>
                </a:solidFill>
                <a:latin typeface="+mj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COLUMN HEADER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6E9B538-E293-8D67-D86E-BEAC7EA9F74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8580" y="2813002"/>
            <a:ext cx="4266526" cy="4768328"/>
          </a:xfrm>
        </p:spPr>
        <p:txBody>
          <a:bodyPr>
            <a:normAutofit/>
          </a:bodyPr>
          <a:lstStyle>
            <a:lvl1pPr>
              <a:defRPr sz="1800"/>
            </a:lvl1pPr>
          </a:lstStyle>
          <a:p>
            <a:pPr lvl="0"/>
            <a:r>
              <a:rPr lang="en-US"/>
              <a:t>Body copy is Arial Regular – 18pt font size (it is strongly recommended to keep body copy 16pt or larger) </a:t>
            </a:r>
            <a:br>
              <a:rPr lang="en-US"/>
            </a:br>
            <a:r>
              <a:rPr lang="en-US"/>
              <a:t>Body copy fill color is Navy (fourth color in Theme Colors palette)</a:t>
            </a: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60270B28-9BE1-6901-715A-2DB10C7282F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181936" y="2813002"/>
            <a:ext cx="4266526" cy="4768328"/>
          </a:xfrm>
        </p:spPr>
        <p:txBody>
          <a:bodyPr>
            <a:normAutofit/>
          </a:bodyPr>
          <a:lstStyle>
            <a:lvl1pPr>
              <a:defRPr sz="1800"/>
            </a:lvl1pPr>
          </a:lstStyle>
          <a:p>
            <a:pPr lvl="0"/>
            <a:r>
              <a:rPr lang="en-US"/>
              <a:t>Body copy is Arial Regular – 18pt font size (it is strongly recommended to keep body copy 16pt or larger) </a:t>
            </a:r>
            <a:br>
              <a:rPr lang="en-US"/>
            </a:br>
            <a:r>
              <a:rPr lang="en-US"/>
              <a:t>Body copy fill color is Navy (fourth color in Theme Colors palette)</a:t>
            </a:r>
          </a:p>
        </p:txBody>
      </p:sp>
      <p:sp>
        <p:nvSpPr>
          <p:cNvPr id="21" name="Text Placeholder 18">
            <a:extLst>
              <a:ext uri="{FF2B5EF4-FFF2-40B4-BE49-F238E27FC236}">
                <a16:creationId xmlns:a16="http://schemas.microsoft.com/office/drawing/2014/main" id="{D116DBF0-95CA-885C-8F4C-268308F8B65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735292" y="2813002"/>
            <a:ext cx="4266526" cy="4768328"/>
          </a:xfrm>
        </p:spPr>
        <p:txBody>
          <a:bodyPr>
            <a:normAutofit/>
          </a:bodyPr>
          <a:lstStyle>
            <a:lvl1pPr>
              <a:defRPr sz="1800"/>
            </a:lvl1pPr>
          </a:lstStyle>
          <a:p>
            <a:pPr lvl="0"/>
            <a:r>
              <a:rPr lang="en-US"/>
              <a:t>Body copy is Arial Regular – 18pt font size (it is strongly recommended to keep body copy 16pt or larger) </a:t>
            </a:r>
            <a:br>
              <a:rPr lang="en-US"/>
            </a:br>
            <a:r>
              <a:rPr lang="en-US"/>
              <a:t>Body copy fill color is Navy (fourth color in Theme Colors palette)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BE7204-8EFF-FF99-95F1-E8BE21C033B6}"/>
              </a:ext>
            </a:extLst>
          </p:cNvPr>
          <p:cNvSpPr txBox="1"/>
          <p:nvPr userDrawn="1"/>
        </p:nvSpPr>
        <p:spPr>
          <a:xfrm>
            <a:off x="628582" y="7591166"/>
            <a:ext cx="500971" cy="379460"/>
          </a:xfrm>
          <a:prstGeom prst="rect">
            <a:avLst/>
          </a:prstGeom>
        </p:spPr>
        <p:txBody>
          <a:bodyPr wrap="square" rtlCol="0" anchor="ctr">
            <a:normAutofit/>
          </a:bodyPr>
          <a:lstStyle/>
          <a:p>
            <a:pPr algn="l"/>
            <a:fld id="{428BE805-C1D1-7040-BF02-65F80ACAB491}" type="slidenum">
              <a:rPr lang="en-US" sz="1400" b="1" i="1" smtClean="0">
                <a:solidFill>
                  <a:schemeClr val="tx2"/>
                </a:solidFill>
                <a:latin typeface="Arial" panose="020B0604020202020204" pitchFamily="34" charset="0"/>
              </a:rPr>
              <a:t>‹#›</a:t>
            </a:fld>
            <a:endParaRPr lang="en-US" sz="1400" b="1" i="1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4" name="Picture 3" descr="A logo on a black background&#10;&#10;Description automatically generated">
            <a:extLst>
              <a:ext uri="{FF2B5EF4-FFF2-40B4-BE49-F238E27FC236}">
                <a16:creationId xmlns:a16="http://schemas.microsoft.com/office/drawing/2014/main" id="{FD7FBDAC-F79F-A19C-23BA-1E1BD4CC852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5010" y="2953"/>
            <a:ext cx="2230159" cy="111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78707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_4-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black background with white circles&#10;&#10;Description automatically generated">
            <a:extLst>
              <a:ext uri="{FF2B5EF4-FFF2-40B4-BE49-F238E27FC236}">
                <a16:creationId xmlns:a16="http://schemas.microsoft.com/office/drawing/2014/main" id="{6A908432-1ED0-A320-9112-2B26CEF5E07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3939DCA-F848-44B2-D9B0-69CB583FFB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581" y="830639"/>
            <a:ext cx="13373237" cy="903258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Title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38C994-4BFF-CB1B-2DB7-9D9E740690A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774798"/>
            <a:ext cx="195444" cy="1015879"/>
          </a:xfrm>
          <a:prstGeom prst="rect">
            <a:avLst/>
          </a:prstGeom>
        </p:spPr>
      </p:pic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764F5F98-D095-690B-D68F-520990048D5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28580" y="2094047"/>
            <a:ext cx="3129498" cy="61425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 spc="200" baseline="0">
                <a:solidFill>
                  <a:schemeClr val="bg2"/>
                </a:solidFill>
                <a:latin typeface="+mj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COLUMN HEADER</a:t>
            </a:r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795270CB-F13B-ED86-E2D0-958958BF2DF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0872320" y="2094047"/>
            <a:ext cx="3129498" cy="61425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 spc="200" baseline="0">
                <a:solidFill>
                  <a:schemeClr val="bg2"/>
                </a:solidFill>
                <a:latin typeface="+mj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COLUMN HEADER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6E9B538-E293-8D67-D86E-BEAC7EA9F74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8580" y="2813002"/>
            <a:ext cx="3129498" cy="4768328"/>
          </a:xfrm>
        </p:spPr>
        <p:txBody>
          <a:bodyPr>
            <a:normAutofit/>
          </a:bodyPr>
          <a:lstStyle>
            <a:lvl1pPr>
              <a:defRPr sz="1800"/>
            </a:lvl1pPr>
          </a:lstStyle>
          <a:p>
            <a:pPr lvl="0"/>
            <a:r>
              <a:rPr lang="en-US"/>
              <a:t>Body copy is Arial Regular – 18pt font size (it is strongly recommended to keep body copy 16pt or larger) </a:t>
            </a:r>
            <a:br>
              <a:rPr lang="en-US"/>
            </a:br>
            <a:r>
              <a:rPr lang="en-US"/>
              <a:t>Body copy fill color is Navy (fourth color in Theme Colors palette)</a:t>
            </a:r>
          </a:p>
        </p:txBody>
      </p:sp>
      <p:sp>
        <p:nvSpPr>
          <p:cNvPr id="21" name="Text Placeholder 18">
            <a:extLst>
              <a:ext uri="{FF2B5EF4-FFF2-40B4-BE49-F238E27FC236}">
                <a16:creationId xmlns:a16="http://schemas.microsoft.com/office/drawing/2014/main" id="{D116DBF0-95CA-885C-8F4C-268308F8B65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872320" y="2813002"/>
            <a:ext cx="3129498" cy="4768328"/>
          </a:xfrm>
        </p:spPr>
        <p:txBody>
          <a:bodyPr>
            <a:normAutofit/>
          </a:bodyPr>
          <a:lstStyle>
            <a:lvl1pPr>
              <a:defRPr sz="1800"/>
            </a:lvl1pPr>
          </a:lstStyle>
          <a:p>
            <a:pPr lvl="0"/>
            <a:r>
              <a:rPr lang="en-US"/>
              <a:t>Body copy is Arial Regular – 18pt font size (it is strongly recommended to keep body copy 16pt or larger) </a:t>
            </a:r>
            <a:br>
              <a:rPr lang="en-US"/>
            </a:br>
            <a:r>
              <a:rPr lang="en-US"/>
              <a:t>Body copy fill color is Navy (fourth color in Theme Colors palette)</a:t>
            </a:r>
          </a:p>
        </p:txBody>
      </p:sp>
      <p:sp>
        <p:nvSpPr>
          <p:cNvPr id="5" name="Text Placeholder 14">
            <a:extLst>
              <a:ext uri="{FF2B5EF4-FFF2-40B4-BE49-F238E27FC236}">
                <a16:creationId xmlns:a16="http://schemas.microsoft.com/office/drawing/2014/main" id="{9A07148A-C633-5C85-8BF5-8F378AFB206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043160" y="2094047"/>
            <a:ext cx="3129498" cy="61425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 spc="200" baseline="0">
                <a:solidFill>
                  <a:schemeClr val="bg2"/>
                </a:solidFill>
                <a:latin typeface="+mj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COLUMN HEADER</a:t>
            </a:r>
          </a:p>
        </p:txBody>
      </p:sp>
      <p:sp>
        <p:nvSpPr>
          <p:cNvPr id="7" name="Text Placeholder 18">
            <a:extLst>
              <a:ext uri="{FF2B5EF4-FFF2-40B4-BE49-F238E27FC236}">
                <a16:creationId xmlns:a16="http://schemas.microsoft.com/office/drawing/2014/main" id="{F02D3803-465F-A1FA-2AD1-2F2680E22AF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043160" y="2813002"/>
            <a:ext cx="3129498" cy="4768328"/>
          </a:xfrm>
        </p:spPr>
        <p:txBody>
          <a:bodyPr>
            <a:normAutofit/>
          </a:bodyPr>
          <a:lstStyle>
            <a:lvl1pPr>
              <a:defRPr sz="1800"/>
            </a:lvl1pPr>
          </a:lstStyle>
          <a:p>
            <a:pPr lvl="0"/>
            <a:r>
              <a:rPr lang="en-US"/>
              <a:t>Body copy is Arial Regular – 18pt font size (it is strongly recommended to keep body copy 16pt or larger) </a:t>
            </a:r>
            <a:br>
              <a:rPr lang="en-US"/>
            </a:br>
            <a:r>
              <a:rPr lang="en-US"/>
              <a:t>Body copy fill color is Navy (fourth color in Theme Colors palette)</a:t>
            </a:r>
          </a:p>
        </p:txBody>
      </p:sp>
      <p:sp>
        <p:nvSpPr>
          <p:cNvPr id="8" name="Text Placeholder 14">
            <a:extLst>
              <a:ext uri="{FF2B5EF4-FFF2-40B4-BE49-F238E27FC236}">
                <a16:creationId xmlns:a16="http://schemas.microsoft.com/office/drawing/2014/main" id="{1E0CD751-3ECE-4AF7-B955-441AC6D632B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457740" y="2094047"/>
            <a:ext cx="3129498" cy="61425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 spc="200" baseline="0">
                <a:solidFill>
                  <a:schemeClr val="bg2"/>
                </a:solidFill>
                <a:latin typeface="+mj-lt"/>
              </a:defRPr>
            </a:lvl1pPr>
            <a:lvl2pPr marL="339725" indent="0">
              <a:buNone/>
              <a:defRPr>
                <a:solidFill>
                  <a:schemeClr val="tx2"/>
                </a:solidFill>
              </a:defRPr>
            </a:lvl2pPr>
            <a:lvl3pPr marL="688975" indent="0">
              <a:buNone/>
              <a:defRPr>
                <a:solidFill>
                  <a:schemeClr val="tx2"/>
                </a:solidFill>
              </a:defRPr>
            </a:lvl3pPr>
            <a:lvl4pPr marL="976312" indent="0">
              <a:buNone/>
              <a:defRPr>
                <a:solidFill>
                  <a:schemeClr val="tx2"/>
                </a:solidFill>
              </a:defRPr>
            </a:lvl4pPr>
            <a:lvl5pPr marL="1314450" indent="0">
              <a:buNone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COLUMN HEADER</a:t>
            </a:r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5C8B08A5-4630-C82D-B428-D478EA1260C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457740" y="2813002"/>
            <a:ext cx="3129498" cy="4768328"/>
          </a:xfrm>
        </p:spPr>
        <p:txBody>
          <a:bodyPr>
            <a:normAutofit/>
          </a:bodyPr>
          <a:lstStyle>
            <a:lvl1pPr>
              <a:defRPr sz="1800"/>
            </a:lvl1pPr>
          </a:lstStyle>
          <a:p>
            <a:pPr lvl="0"/>
            <a:r>
              <a:rPr lang="en-US"/>
              <a:t>Body copy is Arial Regular – 18pt font size (it is strongly recommended to keep body copy 16pt or larger) </a:t>
            </a:r>
            <a:br>
              <a:rPr lang="en-US"/>
            </a:br>
            <a:r>
              <a:rPr lang="en-US"/>
              <a:t>Body copy fill color is Navy (fourth color in Theme Colors palette)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011233-B1AD-6276-C4ED-2979E4AAE6C7}"/>
              </a:ext>
            </a:extLst>
          </p:cNvPr>
          <p:cNvSpPr txBox="1"/>
          <p:nvPr userDrawn="1"/>
        </p:nvSpPr>
        <p:spPr>
          <a:xfrm>
            <a:off x="628582" y="7591166"/>
            <a:ext cx="500971" cy="379460"/>
          </a:xfrm>
          <a:prstGeom prst="rect">
            <a:avLst/>
          </a:prstGeom>
        </p:spPr>
        <p:txBody>
          <a:bodyPr wrap="square" rtlCol="0" anchor="ctr">
            <a:normAutofit/>
          </a:bodyPr>
          <a:lstStyle/>
          <a:p>
            <a:pPr algn="l"/>
            <a:fld id="{428BE805-C1D1-7040-BF02-65F80ACAB491}" type="slidenum">
              <a:rPr lang="en-US" sz="1400" b="1" i="1" smtClean="0">
                <a:solidFill>
                  <a:schemeClr val="tx2"/>
                </a:solidFill>
                <a:latin typeface="Arial" panose="020B0604020202020204" pitchFamily="34" charset="0"/>
              </a:rPr>
              <a:t>‹#›</a:t>
            </a:fld>
            <a:endParaRPr lang="en-US" sz="1400" b="1" i="1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4" name="Picture 3" descr="A logo on a black background&#10;&#10;Description automatically generated">
            <a:extLst>
              <a:ext uri="{FF2B5EF4-FFF2-40B4-BE49-F238E27FC236}">
                <a16:creationId xmlns:a16="http://schemas.microsoft.com/office/drawing/2014/main" id="{ACB878DA-4D9A-C8DF-891B-EE835AAB9DE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5010" y="2953"/>
            <a:ext cx="2230159" cy="111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35425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_World Map: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5EBF10C-5E10-A723-529B-EEA7F176FFDE}"/>
              </a:ext>
            </a:extLst>
          </p:cNvPr>
          <p:cNvSpPr/>
          <p:nvPr userDrawn="1"/>
        </p:nvSpPr>
        <p:spPr bwMode="auto">
          <a:xfrm>
            <a:off x="0" y="0"/>
            <a:ext cx="14630400" cy="8229600"/>
          </a:xfrm>
          <a:prstGeom prst="rect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pic>
        <p:nvPicPr>
          <p:cNvPr id="8" name="Picture 7" descr="A map of the world&#10;&#10;Description automatically generated">
            <a:extLst>
              <a:ext uri="{FF2B5EF4-FFF2-40B4-BE49-F238E27FC236}">
                <a16:creationId xmlns:a16="http://schemas.microsoft.com/office/drawing/2014/main" id="{5EAA8856-B865-1379-B625-FA9E347EF69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18" b="8236"/>
          <a:stretch/>
        </p:blipFill>
        <p:spPr>
          <a:xfrm>
            <a:off x="302081" y="0"/>
            <a:ext cx="13638890" cy="82296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3939DCA-F848-44B2-D9B0-69CB583FFB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582" y="830639"/>
            <a:ext cx="13373236" cy="903258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1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World Map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38C994-4BFF-CB1B-2DB7-9D9E740690A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774798"/>
            <a:ext cx="195444" cy="101587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8A15317-924A-F2FC-1EF7-7EDBB7782628}"/>
              </a:ext>
            </a:extLst>
          </p:cNvPr>
          <p:cNvSpPr txBox="1"/>
          <p:nvPr userDrawn="1"/>
        </p:nvSpPr>
        <p:spPr>
          <a:xfrm>
            <a:off x="628582" y="7591166"/>
            <a:ext cx="500971" cy="379460"/>
          </a:xfrm>
          <a:prstGeom prst="rect">
            <a:avLst/>
          </a:prstGeom>
        </p:spPr>
        <p:txBody>
          <a:bodyPr wrap="square" rtlCol="0" anchor="ctr">
            <a:normAutofit/>
          </a:bodyPr>
          <a:lstStyle/>
          <a:p>
            <a:pPr algn="l"/>
            <a:fld id="{428BE805-C1D1-7040-BF02-65F80ACAB491}" type="slidenum">
              <a:rPr lang="en-US" sz="1400" b="1" i="1" smtClean="0">
                <a:solidFill>
                  <a:schemeClr val="tx1"/>
                </a:solidFill>
                <a:latin typeface="Arial" panose="020B0604020202020204" pitchFamily="34" charset="0"/>
              </a:rPr>
              <a:t>‹#›</a:t>
            </a:fld>
            <a:endParaRPr lang="en-US" sz="1400" b="1" i="1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11" name="Picture 10" descr="A logo on a black background&#10;&#10;Description automatically generated">
            <a:extLst>
              <a:ext uri="{FF2B5EF4-FFF2-40B4-BE49-F238E27FC236}">
                <a16:creationId xmlns:a16="http://schemas.microsoft.com/office/drawing/2014/main" id="{045F7D5B-6BF2-1535-59FA-8766CE67B09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5009" y="2953"/>
            <a:ext cx="2230160" cy="111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68643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LT_Content_World Map: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ack background with white circles&#10;&#10;Description automatically generated">
            <a:extLst>
              <a:ext uri="{FF2B5EF4-FFF2-40B4-BE49-F238E27FC236}">
                <a16:creationId xmlns:a16="http://schemas.microsoft.com/office/drawing/2014/main" id="{F3D59569-3AF4-C124-F68B-BE4C3D5145D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84" t="52963"/>
          <a:stretch/>
        </p:blipFill>
        <p:spPr>
          <a:xfrm>
            <a:off x="2241600" y="2804160"/>
            <a:ext cx="12388800" cy="5425440"/>
          </a:xfrm>
          <a:prstGeom prst="rect">
            <a:avLst/>
          </a:prstGeom>
        </p:spPr>
      </p:pic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3838E1FA-8F63-3874-EDF8-A95450D6A21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18" b="8236"/>
          <a:stretch/>
        </p:blipFill>
        <p:spPr>
          <a:xfrm>
            <a:off x="302081" y="0"/>
            <a:ext cx="13638890" cy="82296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3939DCA-F848-44B2-D9B0-69CB583FFB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582" y="830639"/>
            <a:ext cx="13373236" cy="903258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World Map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38C994-4BFF-CB1B-2DB7-9D9E740690A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774798"/>
            <a:ext cx="195444" cy="1015879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9299F9F-A3D9-24D4-BB53-AFFE1FB3FD69}"/>
              </a:ext>
            </a:extLst>
          </p:cNvPr>
          <p:cNvSpPr txBox="1"/>
          <p:nvPr userDrawn="1"/>
        </p:nvSpPr>
        <p:spPr>
          <a:xfrm>
            <a:off x="628582" y="7591166"/>
            <a:ext cx="500971" cy="379460"/>
          </a:xfrm>
          <a:prstGeom prst="rect">
            <a:avLst/>
          </a:prstGeom>
        </p:spPr>
        <p:txBody>
          <a:bodyPr wrap="square" rtlCol="0" anchor="ctr">
            <a:normAutofit/>
          </a:bodyPr>
          <a:lstStyle/>
          <a:p>
            <a:pPr algn="l"/>
            <a:fld id="{428BE805-C1D1-7040-BF02-65F80ACAB491}" type="slidenum">
              <a:rPr lang="en-US" sz="1400" b="1" i="1" smtClean="0">
                <a:solidFill>
                  <a:schemeClr val="tx2"/>
                </a:solidFill>
                <a:latin typeface="Arial" panose="020B0604020202020204" pitchFamily="34" charset="0"/>
              </a:rPr>
              <a:t>‹#›</a:t>
            </a:fld>
            <a:endParaRPr lang="en-US" sz="1400" b="1" i="1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8" name="Picture 7" descr="A logo on a black background&#10;&#10;Description automatically generated">
            <a:extLst>
              <a:ext uri="{FF2B5EF4-FFF2-40B4-BE49-F238E27FC236}">
                <a16:creationId xmlns:a16="http://schemas.microsoft.com/office/drawing/2014/main" id="{70A7ED46-D696-C717-ADD1-63D5DE58A3FD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5010" y="2953"/>
            <a:ext cx="2230159" cy="111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6378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ummary: War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A colorful background with circles&#10;&#10;Description automatically generated">
            <a:extLst>
              <a:ext uri="{FF2B5EF4-FFF2-40B4-BE49-F238E27FC236}">
                <a16:creationId xmlns:a16="http://schemas.microsoft.com/office/drawing/2014/main" id="{366C02D9-ED27-B139-7E7F-A6C1F1E431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A0940858-E62C-A6E9-0848-51506815D01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91978" y="3851223"/>
            <a:ext cx="13309840" cy="444843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enter text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5A1CDF2B-60DE-DBED-5D8D-B32FACF4999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91978" y="5169243"/>
            <a:ext cx="13309840" cy="444843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enter text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C016E974-7DE8-EC53-6771-2F5A9FB42B9E}"/>
              </a:ext>
            </a:extLst>
          </p:cNvPr>
          <p:cNvSpPr txBox="1">
            <a:spLocks/>
          </p:cNvSpPr>
          <p:nvPr userDrawn="1"/>
        </p:nvSpPr>
        <p:spPr>
          <a:xfrm>
            <a:off x="628582" y="3289666"/>
            <a:ext cx="13373236" cy="561557"/>
          </a:xfrm>
          <a:prstGeom prst="rect">
            <a:avLst/>
          </a:prstGeom>
        </p:spPr>
        <p:txBody>
          <a:bodyPr vert="horz" lIns="146304" tIns="73152" rIns="146304" bIns="73152" rtlCol="0"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2800">
                <a:solidFill>
                  <a:schemeClr val="tx1"/>
                </a:solidFill>
              </a:rPr>
              <a:t>Find More Information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E737D1E5-57FB-A6E1-7536-7F2EDEEF3D44}"/>
              </a:ext>
            </a:extLst>
          </p:cNvPr>
          <p:cNvSpPr txBox="1">
            <a:spLocks/>
          </p:cNvSpPr>
          <p:nvPr userDrawn="1"/>
        </p:nvSpPr>
        <p:spPr>
          <a:xfrm>
            <a:off x="628582" y="4607686"/>
            <a:ext cx="13373236" cy="561557"/>
          </a:xfrm>
          <a:prstGeom prst="rect">
            <a:avLst/>
          </a:prstGeom>
        </p:spPr>
        <p:txBody>
          <a:bodyPr vert="horz" lIns="146304" tIns="73152" rIns="146304" bIns="73152" rtlCol="0"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2800">
                <a:solidFill>
                  <a:schemeClr val="tx1"/>
                </a:solidFill>
              </a:rPr>
              <a:t>Contacts</a:t>
            </a:r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B69A3D34-6083-B75B-2364-D6085586F78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91978" y="2408252"/>
            <a:ext cx="13246444" cy="561556"/>
          </a:xfrm>
        </p:spPr>
        <p:txBody>
          <a:bodyPr anchor="ctr">
            <a:noAutofit/>
          </a:bodyPr>
          <a:lstStyle>
            <a:lvl1pPr marL="0" indent="0">
              <a:buNone/>
              <a:defRPr sz="28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Exhibit # (Click to enter text)</a:t>
            </a:r>
          </a:p>
        </p:txBody>
      </p:sp>
      <p:pic>
        <p:nvPicPr>
          <p:cNvPr id="3" name="Picture 2" descr="A logo on a black background&#10;&#10;Description automatically generated">
            <a:extLst>
              <a:ext uri="{FF2B5EF4-FFF2-40B4-BE49-F238E27FC236}">
                <a16:creationId xmlns:a16="http://schemas.microsoft.com/office/drawing/2014/main" id="{7AF9E7ED-81FC-5305-A36B-82B032953E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9" r="1239"/>
          <a:stretch/>
        </p:blipFill>
        <p:spPr>
          <a:xfrm>
            <a:off x="11726657" y="6980"/>
            <a:ext cx="2767628" cy="1418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34225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ummary: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background with circles&#10;&#10;Description automatically generated">
            <a:extLst>
              <a:ext uri="{FF2B5EF4-FFF2-40B4-BE49-F238E27FC236}">
                <a16:creationId xmlns:a16="http://schemas.microsoft.com/office/drawing/2014/main" id="{7018692A-F5AE-0231-BAD8-418979C9772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A0940858-E62C-A6E9-0848-51506815D01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91978" y="3851223"/>
            <a:ext cx="13309840" cy="444843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enter text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5A1CDF2B-60DE-DBED-5D8D-B32FACF4999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91978" y="5169243"/>
            <a:ext cx="13309840" cy="444843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enter text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C016E974-7DE8-EC53-6771-2F5A9FB42B9E}"/>
              </a:ext>
            </a:extLst>
          </p:cNvPr>
          <p:cNvSpPr txBox="1">
            <a:spLocks/>
          </p:cNvSpPr>
          <p:nvPr userDrawn="1"/>
        </p:nvSpPr>
        <p:spPr>
          <a:xfrm>
            <a:off x="628582" y="3289666"/>
            <a:ext cx="13373236" cy="561557"/>
          </a:xfrm>
          <a:prstGeom prst="rect">
            <a:avLst/>
          </a:prstGeom>
        </p:spPr>
        <p:txBody>
          <a:bodyPr vert="horz" lIns="146304" tIns="73152" rIns="146304" bIns="73152" rtlCol="0"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2800">
                <a:solidFill>
                  <a:schemeClr val="bg2"/>
                </a:solidFill>
              </a:rPr>
              <a:t>Find More Information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E737D1E5-57FB-A6E1-7536-7F2EDEEF3D44}"/>
              </a:ext>
            </a:extLst>
          </p:cNvPr>
          <p:cNvSpPr txBox="1">
            <a:spLocks/>
          </p:cNvSpPr>
          <p:nvPr userDrawn="1"/>
        </p:nvSpPr>
        <p:spPr>
          <a:xfrm>
            <a:off x="628582" y="4607686"/>
            <a:ext cx="13373236" cy="561557"/>
          </a:xfrm>
          <a:prstGeom prst="rect">
            <a:avLst/>
          </a:prstGeom>
        </p:spPr>
        <p:txBody>
          <a:bodyPr vert="horz" lIns="146304" tIns="73152" rIns="146304" bIns="73152" rtlCol="0"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2800">
                <a:solidFill>
                  <a:schemeClr val="bg2"/>
                </a:solidFill>
              </a:rPr>
              <a:t>Contacts</a:t>
            </a:r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B69A3D34-6083-B75B-2364-D6085586F78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91978" y="2408252"/>
            <a:ext cx="13246444" cy="561556"/>
          </a:xfrm>
        </p:spPr>
        <p:txBody>
          <a:bodyPr anchor="ctr">
            <a:noAutofit/>
          </a:bodyPr>
          <a:lstStyle>
            <a:lvl1pPr marL="0" indent="0">
              <a:buNone/>
              <a:defRPr sz="28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Exhibit # (Click to enter text)</a:t>
            </a:r>
          </a:p>
        </p:txBody>
      </p:sp>
      <p:pic>
        <p:nvPicPr>
          <p:cNvPr id="5" name="Picture 4" descr="A logo on a black background&#10;&#10;Description automatically generated">
            <a:extLst>
              <a:ext uri="{FF2B5EF4-FFF2-40B4-BE49-F238E27FC236}">
                <a16:creationId xmlns:a16="http://schemas.microsoft.com/office/drawing/2014/main" id="{BE3EEFC5-C276-AC48-E489-588230484A9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9" r="1239"/>
          <a:stretch/>
        </p:blipFill>
        <p:spPr>
          <a:xfrm>
            <a:off x="11726655" y="6980"/>
            <a:ext cx="2767629" cy="1418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17484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: War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olorful background with circles&#10;&#10;Description automatically generated">
            <a:extLst>
              <a:ext uri="{FF2B5EF4-FFF2-40B4-BE49-F238E27FC236}">
                <a16:creationId xmlns:a16="http://schemas.microsoft.com/office/drawing/2014/main" id="{3980EA99-08EA-AE9C-06D5-C74FA1AC9AD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BC2F5B4B-7E50-0F93-A5E6-46ADB3743531}"/>
              </a:ext>
            </a:extLst>
          </p:cNvPr>
          <p:cNvSpPr txBox="1">
            <a:spLocks/>
          </p:cNvSpPr>
          <p:nvPr userDrawn="1"/>
        </p:nvSpPr>
        <p:spPr>
          <a:xfrm>
            <a:off x="628582" y="3324910"/>
            <a:ext cx="13373236" cy="1573353"/>
          </a:xfrm>
          <a:prstGeom prst="rect">
            <a:avLst/>
          </a:prstGeom>
        </p:spPr>
        <p:txBody>
          <a:bodyPr vert="horz" lIns="146304" tIns="73152" rIns="146304" bIns="73152" rtlCol="0"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8200">
                <a:solidFill>
                  <a:schemeClr val="tx1"/>
                </a:solidFill>
              </a:rPr>
              <a:t>Thank You</a:t>
            </a:r>
          </a:p>
        </p:txBody>
      </p:sp>
      <p:pic>
        <p:nvPicPr>
          <p:cNvPr id="6" name="Picture 5" descr="A logo on a black background&#10;&#10;Description automatically generated">
            <a:extLst>
              <a:ext uri="{FF2B5EF4-FFF2-40B4-BE49-F238E27FC236}">
                <a16:creationId xmlns:a16="http://schemas.microsoft.com/office/drawing/2014/main" id="{D16FFABD-3452-CEE3-1DB7-8390426B159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9" r="1239"/>
          <a:stretch/>
        </p:blipFill>
        <p:spPr>
          <a:xfrm>
            <a:off x="40700" y="1095884"/>
            <a:ext cx="5173474" cy="2652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63093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T_Closing Slide: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circles&#10;&#10;Description automatically generated">
            <a:extLst>
              <a:ext uri="{FF2B5EF4-FFF2-40B4-BE49-F238E27FC236}">
                <a16:creationId xmlns:a16="http://schemas.microsoft.com/office/drawing/2014/main" id="{F2D79871-30A5-175C-B15C-403B7DFF341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6473351F-393E-E34B-F5B8-4871FA182AB9}"/>
              </a:ext>
            </a:extLst>
          </p:cNvPr>
          <p:cNvSpPr txBox="1">
            <a:spLocks/>
          </p:cNvSpPr>
          <p:nvPr userDrawn="1"/>
        </p:nvSpPr>
        <p:spPr>
          <a:xfrm>
            <a:off x="628582" y="3324910"/>
            <a:ext cx="13373236" cy="1573353"/>
          </a:xfrm>
          <a:prstGeom prst="rect">
            <a:avLst/>
          </a:prstGeom>
        </p:spPr>
        <p:txBody>
          <a:bodyPr vert="horz" lIns="146304" tIns="73152" rIns="146304" bIns="73152" rtlCol="0"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8200">
                <a:solidFill>
                  <a:schemeClr val="tx1"/>
                </a:solidFill>
              </a:rPr>
              <a:t>Thank You</a:t>
            </a:r>
          </a:p>
        </p:txBody>
      </p:sp>
      <p:pic>
        <p:nvPicPr>
          <p:cNvPr id="6" name="Picture 5" descr="A logo on a black background&#10;&#10;Description automatically generated">
            <a:extLst>
              <a:ext uri="{FF2B5EF4-FFF2-40B4-BE49-F238E27FC236}">
                <a16:creationId xmlns:a16="http://schemas.microsoft.com/office/drawing/2014/main" id="{3826E695-DF7F-C995-42A1-619BB287F57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9" r="1239"/>
          <a:stretch/>
        </p:blipFill>
        <p:spPr>
          <a:xfrm>
            <a:off x="40700" y="1095884"/>
            <a:ext cx="5173474" cy="2652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84250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afult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circles&#10;&#10;Description automatically generated">
            <a:extLst>
              <a:ext uri="{FF2B5EF4-FFF2-40B4-BE49-F238E27FC236}">
                <a16:creationId xmlns:a16="http://schemas.microsoft.com/office/drawing/2014/main" id="{FF244F37-6E2A-F671-A5A7-4972C6D779E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0FA15C85-2E54-F649-A055-80A30000F848}"/>
              </a:ext>
            </a:extLst>
          </p:cNvPr>
          <p:cNvSpPr txBox="1">
            <a:spLocks/>
          </p:cNvSpPr>
          <p:nvPr userDrawn="1"/>
        </p:nvSpPr>
        <p:spPr>
          <a:xfrm>
            <a:off x="628582" y="2101531"/>
            <a:ext cx="7486718" cy="561557"/>
          </a:xfrm>
          <a:prstGeom prst="rect">
            <a:avLst/>
          </a:prstGeom>
        </p:spPr>
        <p:txBody>
          <a:bodyPr vert="horz" lIns="146304" tIns="73152" rIns="146304" bIns="73152" rtlCol="0"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2800">
                <a:solidFill>
                  <a:schemeClr val="accent2"/>
                </a:solidFill>
              </a:rPr>
              <a:t>Design Guidelines and Graphic Assets to Copy and Paste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197B5EFC-8C8F-D3C1-6C23-FD4910FF2D32}"/>
              </a:ext>
            </a:extLst>
          </p:cNvPr>
          <p:cNvSpPr txBox="1">
            <a:spLocks/>
          </p:cNvSpPr>
          <p:nvPr userDrawn="1"/>
        </p:nvSpPr>
        <p:spPr>
          <a:xfrm>
            <a:off x="628582" y="3200949"/>
            <a:ext cx="8312218" cy="3099959"/>
          </a:xfrm>
          <a:prstGeom prst="rect">
            <a:avLst/>
          </a:prstGeom>
        </p:spPr>
        <p:txBody>
          <a:bodyPr vert="horz" lIns="146304" tIns="73152" rIns="146304" bIns="73152" rtlCol="0" anchor="t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pPr lvl="0"/>
            <a:r>
              <a:rPr lang="en-US" sz="1800">
                <a:solidFill>
                  <a:schemeClr val="tx2"/>
                </a:solidFill>
                <a:latin typeface="+mn-lt"/>
              </a:rPr>
              <a:t>The following slides have been built into the template </a:t>
            </a:r>
            <a:r>
              <a:rPr lang="en-US" sz="1800" b="1">
                <a:solidFill>
                  <a:schemeClr val="tx2"/>
                </a:solidFill>
                <a:latin typeface="+mn-lt"/>
              </a:rPr>
              <a:t>Slide Master </a:t>
            </a:r>
            <a:r>
              <a:rPr lang="en-US" sz="1800">
                <a:solidFill>
                  <a:schemeClr val="tx2"/>
                </a:solidFill>
                <a:latin typeface="+mn-lt"/>
              </a:rPr>
              <a:t>so that graphic assets and frequently needed guidelines can quickly be accessed for reference, or to copy and paste for use on slides.</a:t>
            </a:r>
          </a:p>
          <a:p>
            <a:pPr lvl="0"/>
            <a:endParaRPr lang="en-US" sz="1800" b="1">
              <a:latin typeface="+mn-lt"/>
            </a:endParaRPr>
          </a:p>
          <a:p>
            <a:pPr lvl="0"/>
            <a:r>
              <a:rPr lang="en-US" sz="1600" b="1" i="1">
                <a:latin typeface="+mn-lt"/>
              </a:rPr>
              <a:t>To access the Slide Master:</a:t>
            </a:r>
            <a:br>
              <a:rPr lang="en-US" sz="1800">
                <a:latin typeface="+mn-lt"/>
              </a:rPr>
            </a:br>
            <a:r>
              <a:rPr lang="en-US" sz="1800">
                <a:latin typeface="+mn-lt"/>
              </a:rPr>
              <a:t>Select the </a:t>
            </a:r>
            <a:r>
              <a:rPr lang="en-US" sz="1800" b="1">
                <a:latin typeface="+mn-lt"/>
              </a:rPr>
              <a:t>View</a:t>
            </a:r>
            <a:r>
              <a:rPr lang="en-US" sz="1800">
                <a:latin typeface="+mn-lt"/>
              </a:rPr>
              <a:t> tab, then click </a:t>
            </a:r>
            <a:r>
              <a:rPr lang="en-US" sz="1800" b="1">
                <a:latin typeface="+mn-lt"/>
              </a:rPr>
              <a:t>Slide Master </a:t>
            </a:r>
            <a:r>
              <a:rPr lang="en-US" sz="1800">
                <a:latin typeface="+mn-lt"/>
              </a:rPr>
              <a:t>under the </a:t>
            </a:r>
            <a:r>
              <a:rPr lang="en-US" sz="1800" b="1">
                <a:latin typeface="+mn-lt"/>
              </a:rPr>
              <a:t>Master</a:t>
            </a:r>
            <a:r>
              <a:rPr lang="en-US" sz="1800">
                <a:latin typeface="+mn-lt"/>
              </a:rPr>
              <a:t> group.</a:t>
            </a:r>
          </a:p>
          <a:p>
            <a:pPr lvl="0"/>
            <a:endParaRPr lang="en-US" sz="1800" b="1">
              <a:solidFill>
                <a:schemeClr val="tx2"/>
              </a:solidFill>
              <a:latin typeface="+mn-lt"/>
            </a:endParaRPr>
          </a:p>
          <a:p>
            <a:r>
              <a:rPr lang="en-US" sz="1600" b="1" i="1">
                <a:latin typeface="+mn-lt"/>
              </a:rPr>
              <a:t>To exit the Slide Master:</a:t>
            </a:r>
            <a:br>
              <a:rPr lang="en-US" sz="1800">
                <a:latin typeface="+mn-lt"/>
              </a:rPr>
            </a:br>
            <a:r>
              <a:rPr lang="en-US" sz="1800">
                <a:latin typeface="+mn-lt"/>
              </a:rPr>
              <a:t>Select the </a:t>
            </a:r>
            <a:r>
              <a:rPr lang="en-US" sz="1800" b="1">
                <a:latin typeface="+mn-lt"/>
              </a:rPr>
              <a:t>Slide Master</a:t>
            </a:r>
            <a:r>
              <a:rPr lang="en-US" sz="1800">
                <a:latin typeface="+mn-lt"/>
              </a:rPr>
              <a:t> tab, then click </a:t>
            </a:r>
            <a:r>
              <a:rPr lang="en-US" sz="1800" b="1">
                <a:latin typeface="+mn-lt"/>
              </a:rPr>
              <a:t>Close Master View </a:t>
            </a:r>
            <a:r>
              <a:rPr lang="en-US" sz="1800">
                <a:latin typeface="+mn-lt"/>
              </a:rPr>
              <a:t>on far right.</a:t>
            </a:r>
          </a:p>
          <a:p>
            <a:endParaRPr lang="en-US" sz="1800">
              <a:solidFill>
                <a:schemeClr val="tx2"/>
              </a:solidFill>
              <a:latin typeface="+mn-lt"/>
            </a:endParaRPr>
          </a:p>
          <a:p>
            <a:r>
              <a:rPr lang="en-US" sz="1800" b="1">
                <a:solidFill>
                  <a:schemeClr val="accent2"/>
                </a:solidFill>
                <a:latin typeface="+mn-lt"/>
              </a:rPr>
              <a:t>(Delete these slides before finalizing your presentation.)</a:t>
            </a:r>
          </a:p>
          <a:p>
            <a:pPr lvl="0"/>
            <a:endParaRPr lang="en-US" sz="1800">
              <a:solidFill>
                <a:schemeClr val="tx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6873961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afult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FA5C644-D98F-6E32-8D1E-366BC978E95D}"/>
              </a:ext>
            </a:extLst>
          </p:cNvPr>
          <p:cNvSpPr/>
          <p:nvPr userDrawn="1"/>
        </p:nvSpPr>
        <p:spPr bwMode="auto">
          <a:xfrm>
            <a:off x="0" y="0"/>
            <a:ext cx="14630400" cy="8229600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5008E1-625D-B079-EF1A-A88D1D59499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4398" y="2093913"/>
            <a:ext cx="13373236" cy="5487286"/>
          </a:xfrm>
        </p:spPr>
        <p:txBody>
          <a:bodyPr/>
          <a:lstStyle/>
          <a:p>
            <a:pPr lvl="0"/>
            <a:r>
              <a:rPr lang="en-US"/>
              <a:t>Body copy is Arial Regular – 20pt font size (it is strongly recommended to keep body copy 16pt or larger) </a:t>
            </a:r>
            <a:br>
              <a:rPr lang="en-US"/>
            </a:br>
            <a:r>
              <a:rPr lang="en-US"/>
              <a:t>Body copy fill color is Navy (fourth color in Theme Colors palette)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939DCA-F848-44B2-D9B0-69CB583FFB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582" y="830639"/>
            <a:ext cx="13373236" cy="903258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111452198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ST LAYOUT OF TEMPL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CB81B9F-ACAA-6B40-92A6-9F9BC5CEC4B7}"/>
              </a:ext>
            </a:extLst>
          </p:cNvPr>
          <p:cNvSpPr/>
          <p:nvPr userDrawn="1"/>
        </p:nvSpPr>
        <p:spPr bwMode="auto">
          <a:xfrm>
            <a:off x="13191066" y="269346"/>
            <a:ext cx="1140769" cy="119953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7595F13-64FD-4645-9D0A-F8D0B2E10263}"/>
              </a:ext>
            </a:extLst>
          </p:cNvPr>
          <p:cNvSpPr/>
          <p:nvPr userDrawn="1"/>
        </p:nvSpPr>
        <p:spPr bwMode="auto">
          <a:xfrm>
            <a:off x="13186415" y="6626046"/>
            <a:ext cx="1140769" cy="119953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541176" y="1717854"/>
            <a:ext cx="1354804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7200">
                <a:solidFill>
                  <a:schemeClr val="accent2"/>
                </a:solidFill>
              </a:rPr>
              <a:t>Last</a:t>
            </a:r>
            <a:r>
              <a:rPr lang="en-US" sz="7200" baseline="0">
                <a:solidFill>
                  <a:schemeClr val="accent2"/>
                </a:solidFill>
              </a:rPr>
              <a:t> layout </a:t>
            </a:r>
            <a:r>
              <a:rPr lang="en-US" sz="7200">
                <a:solidFill>
                  <a:schemeClr val="accent2"/>
                </a:solidFill>
              </a:rPr>
              <a:t>of template</a:t>
            </a:r>
            <a:br>
              <a:rPr lang="en-US" sz="7200">
                <a:solidFill>
                  <a:schemeClr val="accent2"/>
                </a:solidFill>
              </a:rPr>
            </a:br>
            <a:br>
              <a:rPr lang="en-US" sz="7200">
                <a:solidFill>
                  <a:schemeClr val="accent2"/>
                </a:solidFill>
              </a:rPr>
            </a:br>
            <a:r>
              <a:rPr lang="en-US" sz="7200">
                <a:solidFill>
                  <a:schemeClr val="accent2"/>
                </a:solidFill>
              </a:rPr>
              <a:t>Any slide layouts after this</a:t>
            </a:r>
            <a:br>
              <a:rPr lang="en-US" sz="7200">
                <a:solidFill>
                  <a:schemeClr val="accent2"/>
                </a:solidFill>
              </a:rPr>
            </a:br>
            <a:r>
              <a:rPr lang="en-US" sz="7200">
                <a:solidFill>
                  <a:schemeClr val="accent2"/>
                </a:solidFill>
              </a:rPr>
              <a:t>are from other templates </a:t>
            </a:r>
            <a:br>
              <a:rPr lang="en-US" sz="7200">
                <a:solidFill>
                  <a:schemeClr val="accent2"/>
                </a:solidFill>
              </a:rPr>
            </a:br>
            <a:r>
              <a:rPr lang="en-US" sz="7200">
                <a:solidFill>
                  <a:schemeClr val="accent2"/>
                </a:solidFill>
              </a:rPr>
              <a:t>and should not be used</a:t>
            </a:r>
            <a:endParaRPr lang="en-US" sz="660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23482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.1 Content - Heading and bullet text on whit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A9D44F6-0B03-47DC-850F-E97E645294FF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835200" y="2127886"/>
            <a:ext cx="10368000" cy="50977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CC5EDD42-E1EF-4CE7-815D-02CFBB24B7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Heading on maximum one line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90D26E02-77E8-4784-8AE0-A7F0D633EA2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4390" y="1310029"/>
            <a:ext cx="12961620" cy="414720"/>
          </a:xfrm>
        </p:spPr>
        <p:txBody>
          <a:bodyPr wrap="none"/>
          <a:lstStyle>
            <a:lvl1pPr marL="0" indent="0">
              <a:spcBef>
                <a:spcPts val="0"/>
              </a:spcBef>
              <a:buFontTx/>
              <a:buNone/>
              <a:defRPr sz="2400"/>
            </a:lvl1pPr>
            <a:lvl2pPr marL="184786" indent="0">
              <a:buFontTx/>
              <a:buNone/>
              <a:defRPr/>
            </a:lvl2pPr>
            <a:lvl3pPr marL="407670" indent="0">
              <a:buFontTx/>
              <a:buNone/>
              <a:defRPr/>
            </a:lvl3pPr>
            <a:lvl4pPr marL="407670" indent="0">
              <a:buFontTx/>
              <a:buNone/>
              <a:defRPr/>
            </a:lvl4pPr>
            <a:lvl5pPr marL="407670" indent="0">
              <a:buFontTx/>
              <a:buNone/>
              <a:defRPr/>
            </a:lvl5pPr>
          </a:lstStyle>
          <a:p>
            <a:pPr lvl="0"/>
            <a:r>
              <a:rPr lang="en-US"/>
              <a:t>Sub-heading on maximum one line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5493CB7-2F2C-40E8-8B62-32945EFDDF3F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2EBA67FC-B13E-4FE8-8C45-20E8E2F834B8}" type="datetime3">
              <a:rPr lang="en-US" smtClean="0"/>
              <a:t>24 June 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F615FA-1CD1-46CD-BD15-A7665D17E5A1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Presentation name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4DBAFC1B-31A1-4E01-B1F4-F66707A01BB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en-US"/>
              <a:t>Page </a:t>
            </a:r>
            <a:fld id="{C2FE92B8-3297-49BF-866E-FDAA607BBC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5881">
          <p15:clr>
            <a:srgbClr val="FBAE4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F13787-ACDC-FEBA-899E-3DDE5CC73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D5159-B65B-9056-A9EF-0E866AF6D3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F8A27F-840D-D297-85EE-29E4473BD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796D9-5A22-429C-98AD-A195D86BA209}" type="datetimeFigureOut">
              <a:rPr lang="nl-NL" smtClean="0"/>
              <a:t>24-6-2025</a:t>
            </a:fld>
            <a:endParaRPr lang="nl-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BBFB52-480B-07C3-C885-E96A2E31B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15B67C-9BB3-6845-028D-3CDB99CD4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EF288-3428-49ED-9240-E4A84ACB12A1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3200326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losing Slide_Blue Arial Regu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6">
            <a:extLst>
              <a:ext uri="{FF2B5EF4-FFF2-40B4-BE49-F238E27FC236}">
                <a16:creationId xmlns:a16="http://schemas.microsoft.com/office/drawing/2014/main" id="{79BFF5F3-AA63-4E90-A5C2-2DF5193537C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-2" y="0"/>
            <a:ext cx="14630401" cy="8229600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2271" y="7862888"/>
            <a:ext cx="8338186" cy="2444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/>
              <a:t>Emerson Confidential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132A652-9016-4B4C-8E85-A218329D3F82}"/>
              </a:ext>
            </a:extLst>
          </p:cNvPr>
          <p:cNvSpPr/>
          <p:nvPr userDrawn="1"/>
        </p:nvSpPr>
        <p:spPr bwMode="auto">
          <a:xfrm rot="10800000" flipH="1">
            <a:off x="8042633" y="-2"/>
            <a:ext cx="5484682" cy="4905832"/>
          </a:xfrm>
          <a:prstGeom prst="rect">
            <a:avLst/>
          </a:prstGeom>
          <a:solidFill>
            <a:schemeClr val="accent3">
              <a:alpha val="9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800" b="1">
              <a:solidFill>
                <a:srgbClr val="FFFFFF"/>
              </a:solidFill>
            </a:endParaRPr>
          </a:p>
        </p:txBody>
      </p:sp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FBF241E3-5157-4EBA-970D-2CF71B52FCB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3931" y="583979"/>
            <a:ext cx="2311498" cy="12590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5534" y="2294761"/>
            <a:ext cx="4677325" cy="1124038"/>
          </a:xfrm>
        </p:spPr>
        <p:txBody>
          <a:bodyPr lIns="91440">
            <a:noAutofit/>
          </a:bodyPr>
          <a:lstStyle>
            <a:lvl1pPr marL="0" algn="l" defTabSz="1462981" rtl="0" eaLnBrk="1" latinLnBrk="0" hangingPunct="1">
              <a:spcBef>
                <a:spcPct val="0"/>
              </a:spcBef>
              <a:buNone/>
              <a:defRPr lang="en-US" sz="4000" b="0" kern="1200" cap="none" baseline="0" dirty="0">
                <a:solidFill>
                  <a:schemeClr val="tx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8385534" y="3541035"/>
            <a:ext cx="4677325" cy="91034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Insert Subtitle Here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BF88000-7B56-4D8D-A5F1-E902F2A80D1B}"/>
              </a:ext>
            </a:extLst>
          </p:cNvPr>
          <p:cNvCxnSpPr>
            <a:cxnSpLocks/>
          </p:cNvCxnSpPr>
          <p:nvPr userDrawn="1"/>
        </p:nvCxnSpPr>
        <p:spPr bwMode="auto">
          <a:xfrm>
            <a:off x="8042633" y="4905830"/>
            <a:ext cx="5484682" cy="0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1137304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581" y="2094046"/>
            <a:ext cx="13373237" cy="5487286"/>
          </a:xfrm>
          <a:prstGeom prst="rect">
            <a:avLst/>
          </a:prstGeom>
        </p:spPr>
        <p:txBody>
          <a:bodyPr vert="horz" lIns="91440" tIns="9144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584" y="830639"/>
            <a:ext cx="13373234" cy="903258"/>
          </a:xfrm>
          <a:prstGeom prst="rect">
            <a:avLst/>
          </a:prstGeom>
        </p:spPr>
        <p:txBody>
          <a:bodyPr vert="horz" lIns="146304" tIns="73152" rIns="146304" bIns="73152" rtlCol="0" anchor="ctr">
            <a:normAutofit/>
          </a:bodyPr>
          <a:lstStyle/>
          <a:p>
            <a:r>
              <a:rPr lang="en-US"/>
              <a:t>Slide Titles Should Use Initial Caps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BA9DD5-EA1B-1D5F-D0CD-D6C350B50ABE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5852287" y="8013700"/>
            <a:ext cx="2954338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US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Confidential - Not for Public Consumption or Distribution</a:t>
            </a:r>
          </a:p>
        </p:txBody>
      </p:sp>
    </p:spTree>
    <p:extLst>
      <p:ext uri="{BB962C8B-B14F-4D97-AF65-F5344CB8AC3E}">
        <p14:creationId xmlns:p14="http://schemas.microsoft.com/office/powerpoint/2010/main" val="1390491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  <p:sldLayoutId id="2147483856" r:id="rId2"/>
    <p:sldLayoutId id="2147483844" r:id="rId3"/>
    <p:sldLayoutId id="2147483846" r:id="rId4"/>
    <p:sldLayoutId id="2147483858" r:id="rId5"/>
    <p:sldLayoutId id="2147483859" r:id="rId6"/>
    <p:sldLayoutId id="2147483845" r:id="rId7"/>
    <p:sldLayoutId id="2147483847" r:id="rId8"/>
    <p:sldLayoutId id="2147483843" r:id="rId9"/>
    <p:sldLayoutId id="2147483848" r:id="rId10"/>
    <p:sldLayoutId id="2147483867" r:id="rId11"/>
    <p:sldLayoutId id="2147483868" r:id="rId12"/>
    <p:sldLayoutId id="2147483869" r:id="rId13"/>
    <p:sldLayoutId id="2147483870" r:id="rId14"/>
    <p:sldLayoutId id="2147483872" r:id="rId15"/>
    <p:sldLayoutId id="2147483873" r:id="rId16"/>
    <p:sldLayoutId id="2147483874" r:id="rId17"/>
    <p:sldLayoutId id="2147483875" r:id="rId18"/>
    <p:sldLayoutId id="2147483876" r:id="rId19"/>
    <p:sldLayoutId id="2147483877" r:id="rId20"/>
    <p:sldLayoutId id="2147483878" r:id="rId21"/>
    <p:sldLayoutId id="2147483879" r:id="rId22"/>
    <p:sldLayoutId id="2147483881" r:id="rId23"/>
    <p:sldLayoutId id="2147483883" r:id="rId24"/>
    <p:sldLayoutId id="2147483882" r:id="rId25"/>
    <p:sldLayoutId id="2147483880" r:id="rId26"/>
    <p:sldLayoutId id="2147483890" r:id="rId27"/>
    <p:sldLayoutId id="2147483889" r:id="rId28"/>
    <p:sldLayoutId id="2147483891" r:id="rId29"/>
    <p:sldLayoutId id="2147483850" r:id="rId30"/>
    <p:sldLayoutId id="2147483854" r:id="rId31"/>
    <p:sldLayoutId id="2147483862" r:id="rId32"/>
    <p:sldLayoutId id="2147483885" r:id="rId33"/>
    <p:sldLayoutId id="2147483884" r:id="rId34"/>
    <p:sldLayoutId id="2147483886" r:id="rId35"/>
    <p:sldLayoutId id="2147483851" r:id="rId36"/>
    <p:sldLayoutId id="2147483852" r:id="rId37"/>
    <p:sldLayoutId id="2147483853" r:id="rId38"/>
    <p:sldLayoutId id="2147483861" r:id="rId39"/>
    <p:sldLayoutId id="2147483860" r:id="rId40"/>
    <p:sldLayoutId id="2147483865" r:id="rId41"/>
    <p:sldLayoutId id="2147483866" r:id="rId42"/>
    <p:sldLayoutId id="2147483863" r:id="rId43"/>
    <p:sldLayoutId id="2147483864" r:id="rId44"/>
    <p:sldLayoutId id="2147483887" r:id="rId45"/>
    <p:sldLayoutId id="2147483888" r:id="rId46"/>
    <p:sldLayoutId id="2147483713" r:id="rId47"/>
    <p:sldLayoutId id="2147483892" r:id="rId48"/>
    <p:sldLayoutId id="2147483893" r:id="rId49"/>
    <p:sldLayoutId id="2147483894" r:id="rId50"/>
  </p:sldLayoutIdLst>
  <p:hf hdr="0" ftr="0" dt="0"/>
  <p:txStyles>
    <p:titleStyle>
      <a:lvl1pPr algn="l" defTabSz="1463040" rtl="0" eaLnBrk="1" latinLnBrk="0" hangingPunct="1">
        <a:spcBef>
          <a:spcPct val="0"/>
        </a:spcBef>
        <a:buNone/>
        <a:defRPr lang="en-US" sz="4000" kern="1200" cap="none" baseline="0" dirty="0">
          <a:solidFill>
            <a:schemeClr val="tx2"/>
          </a:solidFill>
          <a:latin typeface="+mj-lt"/>
          <a:ea typeface="+mj-ea"/>
          <a:cs typeface="Arial" panose="020B0604020202020204" pitchFamily="34" charset="0"/>
        </a:defRPr>
      </a:lvl1pPr>
    </p:titleStyle>
    <p:bodyStyle>
      <a:lvl1pPr marL="225425" indent="-225425" algn="l" defTabSz="146304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tabLst>
          <a:tab pos="225425" algn="l"/>
        </a:tabLst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627063" indent="-287338" algn="l" defTabSz="146304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–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5425" algn="l" defTabSz="146304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54125" indent="-277813" algn="l" defTabSz="146304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–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541463" indent="-227013" algn="l" defTabSz="146304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»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4023360" indent="-365760" algn="l" defTabSz="146304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754880" indent="-365760" algn="l" defTabSz="146304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486400" indent="-365760" algn="l" defTabSz="146304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217920" indent="-365760" algn="l" defTabSz="146304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46304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219456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4pPr>
      <a:lvl5pPr marL="292608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5pPr>
      <a:lvl6pPr marL="365760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6pPr>
      <a:lvl7pPr marL="438912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7pPr>
      <a:lvl8pPr marL="512064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5852160" algn="l" defTabSz="1463040" rtl="0" eaLnBrk="1" latinLnBrk="0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3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7.png"/><Relationship Id="rId4" Type="http://schemas.openxmlformats.org/officeDocument/2006/relationships/hyperlink" Target="https://www.getinge.com/se/campaigns/from-culture-to-cure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9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6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6.jpe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9.jpeg"/><Relationship Id="rId5" Type="http://schemas.openxmlformats.org/officeDocument/2006/relationships/image" Target="../media/image48.tiff"/><Relationship Id="rId4" Type="http://schemas.openxmlformats.org/officeDocument/2006/relationships/image" Target="../media/image4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1.jpeg"/><Relationship Id="rId7" Type="http://schemas.openxmlformats.org/officeDocument/2006/relationships/image" Target="../media/image54.tif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0.xml"/><Relationship Id="rId6" Type="http://schemas.microsoft.com/office/2007/relationships/hdphoto" Target="../media/hdphoto1.wdp"/><Relationship Id="rId11" Type="http://schemas.openxmlformats.org/officeDocument/2006/relationships/image" Target="../media/image57.png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image" Target="../media/image52.png"/><Relationship Id="rId9" Type="http://schemas.openxmlformats.org/officeDocument/2006/relationships/image" Target="../media/image4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5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0.xml"/><Relationship Id="rId4" Type="http://schemas.openxmlformats.org/officeDocument/2006/relationships/hyperlink" Target="https://pxhere.com/ru/photo/1089325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64.png"/><Relationship Id="rId4" Type="http://schemas.openxmlformats.org/officeDocument/2006/relationships/image" Target="../media/image63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5.jpeg"/><Relationship Id="rId7" Type="http://schemas.openxmlformats.org/officeDocument/2006/relationships/image" Target="../media/image69.png"/><Relationship Id="rId12" Type="http://schemas.openxmlformats.org/officeDocument/2006/relationships/image" Target="../media/image7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68.png"/><Relationship Id="rId11" Type="http://schemas.openxmlformats.org/officeDocument/2006/relationships/image" Target="../media/image73.png"/><Relationship Id="rId5" Type="http://schemas.openxmlformats.org/officeDocument/2006/relationships/image" Target="../media/image67.png"/><Relationship Id="rId10" Type="http://schemas.openxmlformats.org/officeDocument/2006/relationships/image" Target="../media/image72.png"/><Relationship Id="rId4" Type="http://schemas.openxmlformats.org/officeDocument/2006/relationships/image" Target="../media/image66.jpeg"/><Relationship Id="rId9" Type="http://schemas.openxmlformats.org/officeDocument/2006/relationships/image" Target="../media/image7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ru/photo/1089325" TargetMode="External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5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notesSlide" Target="../notesSlides/notesSlide14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13" Type="http://schemas.openxmlformats.org/officeDocument/2006/relationships/diagramColors" Target="../diagrams/colors2.xml"/><Relationship Id="rId3" Type="http://schemas.openxmlformats.org/officeDocument/2006/relationships/image" Target="../media/image75.jpeg"/><Relationship Id="rId7" Type="http://schemas.openxmlformats.org/officeDocument/2006/relationships/diagramQuickStyle" Target="../diagrams/quickStyle1.xml"/><Relationship Id="rId12" Type="http://schemas.openxmlformats.org/officeDocument/2006/relationships/diagramQuickStyle" Target="../diagrams/quickStyle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0.xml"/><Relationship Id="rId6" Type="http://schemas.openxmlformats.org/officeDocument/2006/relationships/diagramLayout" Target="../diagrams/layout1.xml"/><Relationship Id="rId11" Type="http://schemas.openxmlformats.org/officeDocument/2006/relationships/diagramLayout" Target="../diagrams/layout2.xml"/><Relationship Id="rId5" Type="http://schemas.openxmlformats.org/officeDocument/2006/relationships/diagramData" Target="../diagrams/data1.xml"/><Relationship Id="rId10" Type="http://schemas.openxmlformats.org/officeDocument/2006/relationships/diagramData" Target="../diagrams/data2.xml"/><Relationship Id="rId4" Type="http://schemas.openxmlformats.org/officeDocument/2006/relationships/image" Target="../media/image76.png"/><Relationship Id="rId9" Type="http://schemas.microsoft.com/office/2007/relationships/diagramDrawing" Target="../diagrams/drawing1.xml"/><Relationship Id="rId14" Type="http://schemas.microsoft.com/office/2007/relationships/diagramDrawing" Target="../diagrams/drawing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tiff"/><Relationship Id="rId3" Type="http://schemas.openxmlformats.org/officeDocument/2006/relationships/image" Target="../media/image79.png"/><Relationship Id="rId7" Type="http://schemas.openxmlformats.org/officeDocument/2006/relationships/image" Target="../media/image48.tif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80.tiff"/><Relationship Id="rId5" Type="http://schemas.microsoft.com/office/2007/relationships/hdphoto" Target="../media/hdphoto1.wdp"/><Relationship Id="rId4" Type="http://schemas.openxmlformats.org/officeDocument/2006/relationships/image" Target="../media/image53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mailto:Berkay.sarac@emerson.com" TargetMode="External"/><Relationship Id="rId2" Type="http://schemas.openxmlformats.org/officeDocument/2006/relationships/hyperlink" Target="mailto:Astrid.Aguilarfajardo@getinge.com" TargetMode="External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83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996EC4-C8DF-8DE9-608A-0E188262F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582" y="3328124"/>
            <a:ext cx="13591510" cy="1573353"/>
          </a:xfrm>
        </p:spPr>
        <p:txBody>
          <a:bodyPr/>
          <a:lstStyle/>
          <a:p>
            <a:r>
              <a:rPr lang="en-US" dirty="0"/>
              <a:t>3-1648 From Lab to Launch: Advanced Automation for Cell and Gene Therapy Production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2DD92A-1C29-6C40-FCF0-7F1045DE335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8581" y="5085165"/>
            <a:ext cx="7143819" cy="645907"/>
          </a:xfrm>
        </p:spPr>
        <p:txBody>
          <a:bodyPr>
            <a:normAutofit/>
          </a:bodyPr>
          <a:lstStyle/>
          <a:p>
            <a:r>
              <a:rPr lang="en-US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Innovative Solutions for Autologous and Allogeneic Therapies</a:t>
            </a:r>
          </a:p>
        </p:txBody>
      </p:sp>
    </p:spTree>
    <p:extLst>
      <p:ext uri="{BB962C8B-B14F-4D97-AF65-F5344CB8AC3E}">
        <p14:creationId xmlns:p14="http://schemas.microsoft.com/office/powerpoint/2010/main" val="22233298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15514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65A370DA-619F-C2D2-7048-0D4C7CAAF22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061A63-467A-3D31-0B3F-3F550DE2D83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/>
              <a:t>Astrid Aguilar Fajardo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9B6818-2D66-D044-FBA2-B4410181AC9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/>
              <a:t>Product Manager | Getinge Life Science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4D52363-19E5-AD30-017F-B4D439F19C2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dirty="0"/>
              <a:t>Berkay Saraç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D1815E4-23FF-99A0-E2B1-9C0C72C2BD5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/>
              <a:t>Account Manager | Emerson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5812126-1590-F5A8-B716-53D452552C0B}"/>
              </a:ext>
            </a:extLst>
          </p:cNvPr>
          <p:cNvPicPr>
            <a:picLocks noGrp="1" noChangeAspect="1" noChangeArrowheads="1"/>
          </p:cNvPicPr>
          <p:nvPr>
            <p:ph type="pic" sz="quarter" idx="1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Placeholder 10">
            <a:extLst>
              <a:ext uri="{FF2B5EF4-FFF2-40B4-BE49-F238E27FC236}">
                <a16:creationId xmlns:a16="http://schemas.microsoft.com/office/drawing/2014/main" id="{C41CAD17-BCCE-E37E-5C9A-BBE5F9BE1A1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" r="12"/>
          <a:stretch>
            <a:fillRect/>
          </a:stretch>
        </p:blipFill>
        <p:spPr>
          <a:xfrm>
            <a:off x="1055713" y="1622426"/>
            <a:ext cx="1376363" cy="1385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4296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blue letter on a black background&#10;&#10;Description automatically generated">
            <a:extLst>
              <a:ext uri="{FF2B5EF4-FFF2-40B4-BE49-F238E27FC236}">
                <a16:creationId xmlns:a16="http://schemas.microsoft.com/office/drawing/2014/main" id="{22B49DA0-6FA0-19E6-9020-555841513E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946" y="1084740"/>
            <a:ext cx="2611758" cy="395056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65532DA-97D5-A40B-C55F-827885A85B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6178022"/>
              </p:ext>
            </p:extLst>
          </p:nvPr>
        </p:nvGraphicFramePr>
        <p:xfrm>
          <a:off x="500098" y="4089341"/>
          <a:ext cx="13630200" cy="3108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26040">
                  <a:extLst>
                    <a:ext uri="{9D8B030D-6E8A-4147-A177-3AD203B41FA5}">
                      <a16:colId xmlns:a16="http://schemas.microsoft.com/office/drawing/2014/main" val="40936188"/>
                    </a:ext>
                  </a:extLst>
                </a:gridCol>
                <a:gridCol w="2726040">
                  <a:extLst>
                    <a:ext uri="{9D8B030D-6E8A-4147-A177-3AD203B41FA5}">
                      <a16:colId xmlns:a16="http://schemas.microsoft.com/office/drawing/2014/main" val="41842794"/>
                    </a:ext>
                  </a:extLst>
                </a:gridCol>
                <a:gridCol w="2726040">
                  <a:extLst>
                    <a:ext uri="{9D8B030D-6E8A-4147-A177-3AD203B41FA5}">
                      <a16:colId xmlns:a16="http://schemas.microsoft.com/office/drawing/2014/main" val="1059917498"/>
                    </a:ext>
                  </a:extLst>
                </a:gridCol>
                <a:gridCol w="2726040">
                  <a:extLst>
                    <a:ext uri="{9D8B030D-6E8A-4147-A177-3AD203B41FA5}">
                      <a16:colId xmlns:a16="http://schemas.microsoft.com/office/drawing/2014/main" val="3983695855"/>
                    </a:ext>
                  </a:extLst>
                </a:gridCol>
                <a:gridCol w="2726040">
                  <a:extLst>
                    <a:ext uri="{9D8B030D-6E8A-4147-A177-3AD203B41FA5}">
                      <a16:colId xmlns:a16="http://schemas.microsoft.com/office/drawing/2014/main" val="322299929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b="1" kern="1200">
                          <a:solidFill>
                            <a:schemeClr val="tx2"/>
                          </a:solidFill>
                        </a:rPr>
                        <a:t>Half a century of expertise at your fingertips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kern="1200">
                          <a:solidFill>
                            <a:schemeClr val="tx2"/>
                          </a:solidFill>
                        </a:rPr>
                        <a:t>A complete solution for your unique application</a:t>
                      </a:r>
                      <a:endParaRPr lang="en-US" sz="1600" b="1" kern="120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2"/>
                          </a:solidFill>
                        </a:rPr>
                        <a:t>Your global partner from research to production</a:t>
                      </a:r>
                      <a:endParaRPr lang="en-US" sz="1600" b="1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kern="1200">
                          <a:solidFill>
                            <a:schemeClr val="tx2"/>
                          </a:solidFill>
                        </a:rPr>
                        <a:t>Innovating to improve lives</a:t>
                      </a:r>
                      <a:endParaRPr lang="en-US" sz="1600" b="1" kern="120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A Powerful Partnership</a:t>
                      </a:r>
                    </a:p>
                    <a:p>
                      <a:r>
                        <a:rPr lang="en-US" sz="1600" b="1" kern="120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Getinge &amp; Emerson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28048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14630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>
                          <a:solidFill>
                            <a:schemeClr val="tx2"/>
                          </a:solidFill>
                        </a:rPr>
                        <a:t>Applikon – trusted name in bioreactor systems for the biopharmaceutical and biotechnology industries since 1973 – acquired by Getinge in 2020</a:t>
                      </a:r>
                      <a:endParaRPr lang="en-US" sz="1600" kern="120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kern="1200">
                          <a:solidFill>
                            <a:schemeClr val="tx2"/>
                          </a:solidFill>
                        </a:rPr>
                        <a:t>Getinge has the solutions to optimize your entire </a:t>
                      </a:r>
                      <a:r>
                        <a:rPr lang="en-US" sz="1600" b="1" kern="1200">
                          <a:solidFill>
                            <a:schemeClr val="tx2"/>
                          </a:solidFill>
                        </a:rPr>
                        <a:t>upstream</a:t>
                      </a:r>
                      <a:r>
                        <a:rPr lang="en-US" sz="1600" kern="120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en-US" sz="1600" b="1" kern="1200">
                          <a:solidFill>
                            <a:schemeClr val="tx2"/>
                          </a:solidFill>
                        </a:rPr>
                        <a:t>bioprocess</a:t>
                      </a:r>
                      <a:r>
                        <a:rPr lang="en-US" sz="1600" kern="1200">
                          <a:solidFill>
                            <a:schemeClr val="tx2"/>
                          </a:solidFill>
                        </a:rPr>
                        <a:t> requirements.</a:t>
                      </a:r>
                      <a:endParaRPr lang="en-US" sz="1600" kern="120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kern="1200" dirty="0">
                          <a:solidFill>
                            <a:schemeClr val="tx2"/>
                          </a:solidFill>
                        </a:rPr>
                        <a:t>From the initial screening stage to full-scale upstream manufacturing – all while using the same easy-to-use platforms.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kern="1200">
                          <a:solidFill>
                            <a:schemeClr val="tx2"/>
                          </a:solidFill>
                        </a:rPr>
                        <a:t>Production of life-saving vaccines, advanced therapies and medicines.</a:t>
                      </a:r>
                      <a:endParaRPr lang="en-US" sz="1600" kern="120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Getinge: Expertise in bioreactor systems for CGT.</a:t>
                      </a:r>
                    </a:p>
                    <a:p>
                      <a:r>
                        <a:rPr lang="en-US" sz="1600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Emerson: Advanced automation with the DeltaV platform.</a:t>
                      </a:r>
                    </a:p>
                    <a:p>
                      <a:r>
                        <a:rPr lang="en-US" sz="1600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Combined innovation: </a:t>
                      </a:r>
                    </a:p>
                    <a:p>
                      <a:r>
                        <a:rPr lang="en-US" sz="1600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V-Control optimized for CGT needs</a:t>
                      </a:r>
                    </a:p>
                    <a:p>
                      <a:endParaRPr lang="en-US" sz="1600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4318659"/>
                  </a:ext>
                </a:extLst>
              </a:tr>
            </a:tbl>
          </a:graphicData>
        </a:graphic>
      </p:graphicFrame>
      <p:pic>
        <p:nvPicPr>
          <p:cNvPr id="4" name="Picture 3" descr="A close-up of a check mark&#10;&#10;Description automatically generated">
            <a:extLst>
              <a:ext uri="{FF2B5EF4-FFF2-40B4-BE49-F238E27FC236}">
                <a16:creationId xmlns:a16="http://schemas.microsoft.com/office/drawing/2014/main" id="{F2984859-175B-CDA4-1218-574A737571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98" y="1993576"/>
            <a:ext cx="10587604" cy="2095765"/>
          </a:xfrm>
          <a:prstGeom prst="rect">
            <a:avLst/>
          </a:prstGeom>
        </p:spPr>
      </p:pic>
      <p:pic>
        <p:nvPicPr>
          <p:cNvPr id="1028" name="Picture 4" descr="Partners Icons - Free SVG &amp; PNG Partners Images - Noun Project">
            <a:extLst>
              <a:ext uri="{FF2B5EF4-FFF2-40B4-BE49-F238E27FC236}">
                <a16:creationId xmlns:a16="http://schemas.microsoft.com/office/drawing/2014/main" id="{94C9298F-4E81-679B-C218-B913EBB749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9099" y="1993576"/>
            <a:ext cx="2199802" cy="2199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13969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184274-F403-7B5F-604A-AD08FB4AE64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36243" y="6819287"/>
            <a:ext cx="2764157" cy="511066"/>
          </a:xfrm>
        </p:spPr>
        <p:txBody>
          <a:bodyPr>
            <a:normAutofit fontScale="62500" lnSpcReduction="20000"/>
          </a:bodyPr>
          <a:lstStyle/>
          <a:p>
            <a:r>
              <a:rPr lang="en-US">
                <a:solidFill>
                  <a:schemeClr val="tx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https://www.getinge.com/se/campaigns/from-culture-to-cure/</a:t>
            </a:r>
            <a:r>
              <a:rPr lang="en-US">
                <a:solidFill>
                  <a:schemeClr val="tx1"/>
                </a:solidFill>
              </a:rPr>
              <a:t> </a:t>
            </a:r>
          </a:p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5CF4AC1-B0A0-E532-A33F-196CE0391ED5}"/>
              </a:ext>
            </a:extLst>
          </p:cNvPr>
          <p:cNvSpPr txBox="1"/>
          <p:nvPr/>
        </p:nvSpPr>
        <p:spPr>
          <a:xfrm>
            <a:off x="436243" y="2819400"/>
            <a:ext cx="2687957" cy="2676525"/>
          </a:xfrm>
          <a:prstGeom prst="rect">
            <a:avLst/>
          </a:prstGeom>
        </p:spPr>
        <p:txBody>
          <a:bodyPr wrap="square" rtlCol="0" anchor="t">
            <a:normAutofit/>
          </a:bodyPr>
          <a:lstStyle/>
          <a:p>
            <a:pPr algn="l"/>
            <a:r>
              <a:rPr lang="nl-NL" sz="2400" i="1">
                <a:solidFill>
                  <a:schemeClr val="tx1"/>
                </a:solidFill>
                <a:latin typeface="Arial" panose="020B0604020202020204" pitchFamily="34" charset="0"/>
              </a:rPr>
              <a:t>-</a:t>
            </a:r>
          </a:p>
        </p:txBody>
      </p:sp>
      <p:pic>
        <p:nvPicPr>
          <p:cNvPr id="2" name="Bioreactors make progress possible in life-saving innovations – From Culture to Cure">
            <a:hlinkClick r:id="" action="ppaction://media"/>
            <a:extLst>
              <a:ext uri="{FF2B5EF4-FFF2-40B4-BE49-F238E27FC236}">
                <a16:creationId xmlns:a16="http://schemas.microsoft.com/office/drawing/2014/main" id="{CE3C13F6-3EDA-17C3-FA3A-DA75640BBC7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764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14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9558947-83AE-5336-9A9A-41CDCD972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581" y="1676469"/>
            <a:ext cx="12039669" cy="1573353"/>
          </a:xfrm>
        </p:spPr>
        <p:txBody>
          <a:bodyPr/>
          <a:lstStyle/>
          <a:p>
            <a:r>
              <a:rPr lang="en-US"/>
              <a:t>Cell and Gene Therapy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C90503D-BFC8-2B58-F039-7A524AB8F81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en-US"/>
              <a:t>An overview of CGT and its challenges</a:t>
            </a:r>
          </a:p>
        </p:txBody>
      </p:sp>
    </p:spTree>
    <p:extLst>
      <p:ext uri="{BB962C8B-B14F-4D97-AF65-F5344CB8AC3E}">
        <p14:creationId xmlns:p14="http://schemas.microsoft.com/office/powerpoint/2010/main" val="23316317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9F6AA69-C87F-E08C-A2CD-E2CEF5B82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Cell and Gene Therapy Production</a:t>
            </a:r>
            <a:endParaRPr lang="nl-NL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CF8B970-821F-5CA8-17AA-4124155069DE}"/>
              </a:ext>
            </a:extLst>
          </p:cNvPr>
          <p:cNvGrpSpPr/>
          <p:nvPr/>
        </p:nvGrpSpPr>
        <p:grpSpPr>
          <a:xfrm>
            <a:off x="1752882" y="2746655"/>
            <a:ext cx="7663853" cy="1297433"/>
            <a:chOff x="9799574" y="5211433"/>
            <a:chExt cx="3825920" cy="6477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438030C-6BB2-8869-7CF4-8EF3D229E981}"/>
                </a:ext>
              </a:extLst>
            </p:cNvPr>
            <p:cNvSpPr/>
            <p:nvPr/>
          </p:nvSpPr>
          <p:spPr>
            <a:xfrm>
              <a:off x="10535902" y="5360103"/>
              <a:ext cx="3089592" cy="2842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kumimoji="0" lang="en-US" sz="1400" b="1" i="0" u="none" strike="noStrike" kern="1200" cap="none" spc="100" normalizeH="0" baseline="0" noProof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rPr>
                <a:t>NUMBER OF CLINICAL TRIALS</a:t>
              </a:r>
              <a:endParaRPr lang="en-US" sz="1600" b="1" spc="100">
                <a:solidFill>
                  <a:schemeClr val="tx2"/>
                </a:solidFill>
              </a:endParaRPr>
            </a:p>
            <a:p>
              <a:pPr>
                <a:spcAft>
                  <a:spcPts val="600"/>
                </a:spcAft>
              </a:pPr>
              <a:r>
                <a:rPr lang="en-US" sz="1200">
                  <a:solidFill>
                    <a:schemeClr val="tx2"/>
                  </a:solidFill>
                </a:rPr>
                <a:t>Details: 12,000 Clinical trials for CGT ongoing by 2021.</a:t>
              </a:r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D34A408-D448-04D8-9866-88A7CA8D7703}"/>
                </a:ext>
              </a:extLst>
            </p:cNvPr>
            <p:cNvSpPr/>
            <p:nvPr/>
          </p:nvSpPr>
          <p:spPr bwMode="auto">
            <a:xfrm>
              <a:off x="9799574" y="5211433"/>
              <a:ext cx="647700" cy="647700"/>
            </a:xfrm>
            <a:prstGeom prst="ellips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square" lIns="0" tIns="0" rIns="0" bIns="0" rtlCol="0" anchor="ctr"/>
            <a:lstStyle/>
            <a:p>
              <a:pPr algn="ctr"/>
              <a:r>
                <a:rPr lang="en-US" sz="1800" b="1">
                  <a:solidFill>
                    <a:schemeClr val="tx2"/>
                  </a:solidFill>
                  <a:latin typeface="+mj-lt"/>
                </a:rPr>
                <a:t>12,000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F5F9E5CB-74E7-4FD2-B5B2-BEF9D49B802F}"/>
              </a:ext>
            </a:extLst>
          </p:cNvPr>
          <p:cNvGrpSpPr/>
          <p:nvPr/>
        </p:nvGrpSpPr>
        <p:grpSpPr>
          <a:xfrm>
            <a:off x="1855984" y="5446659"/>
            <a:ext cx="4244362" cy="819442"/>
            <a:chOff x="9799574" y="5211433"/>
            <a:chExt cx="3354811" cy="6477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3C057B4-CE2A-4F15-B1A9-EE741425E4AD}"/>
                </a:ext>
              </a:extLst>
            </p:cNvPr>
            <p:cNvSpPr/>
            <p:nvPr/>
          </p:nvSpPr>
          <p:spPr>
            <a:xfrm>
              <a:off x="10524543" y="5239568"/>
              <a:ext cx="2629842" cy="4223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kumimoji="0" lang="en-US" sz="1400" b="1" i="0" u="none" strike="noStrike" kern="1200" cap="none" spc="100" normalizeH="0" baseline="0" noProof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rPr>
                <a:t>GENE THERAPIES APPROVED</a:t>
              </a:r>
              <a:endParaRPr lang="en-US" sz="1600" b="1" spc="100">
                <a:solidFill>
                  <a:schemeClr val="tx2"/>
                </a:solidFill>
              </a:endParaRPr>
            </a:p>
            <a:p>
              <a:pPr>
                <a:spcAft>
                  <a:spcPts val="600"/>
                </a:spcAft>
              </a:pPr>
              <a:r>
                <a:rPr lang="en-US" sz="1200">
                  <a:solidFill>
                    <a:schemeClr val="tx2"/>
                  </a:solidFill>
                </a:rPr>
                <a:t>Details: Until Q3 2024.</a:t>
              </a: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2D99E0CC-A429-EC54-5C90-096B3069FB05}"/>
                </a:ext>
              </a:extLst>
            </p:cNvPr>
            <p:cNvSpPr/>
            <p:nvPr/>
          </p:nvSpPr>
          <p:spPr bwMode="auto">
            <a:xfrm>
              <a:off x="9799574" y="5211433"/>
              <a:ext cx="647700" cy="647700"/>
            </a:xfrm>
            <a:prstGeom prst="ellipse">
              <a:avLst/>
            </a:prstGeom>
            <a:noFill/>
            <a:ln w="38100">
              <a:solidFill>
                <a:schemeClr val="accent2">
                  <a:lumMod val="40000"/>
                  <a:lumOff val="60000"/>
                </a:schemeClr>
              </a:solidFill>
              <a:round/>
              <a:headEnd/>
              <a:tailEnd/>
            </a:ln>
            <a:effectLst/>
          </p:spPr>
          <p:txBody>
            <a:bodyPr wrap="square" lIns="0" tIns="0" rIns="0" bIns="0" rtlCol="0" anchor="ctr"/>
            <a:lstStyle/>
            <a:p>
              <a:pPr algn="ctr"/>
              <a:r>
                <a:rPr lang="en-US" sz="1800" b="1">
                  <a:solidFill>
                    <a:schemeClr val="tx2"/>
                  </a:solidFill>
                  <a:latin typeface="+mj-lt"/>
                </a:rPr>
                <a:t>32</a:t>
              </a: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553201BD-EF18-98C0-3A98-AC1A681CBC6D}"/>
              </a:ext>
            </a:extLst>
          </p:cNvPr>
          <p:cNvSpPr txBox="1"/>
          <p:nvPr/>
        </p:nvSpPr>
        <p:spPr>
          <a:xfrm>
            <a:off x="1576687" y="4247252"/>
            <a:ext cx="771313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3200" b="1" i="0" u="none" strike="noStrike" kern="1200" cap="none" spc="10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Globally, for clinical use:</a:t>
            </a:r>
            <a:endParaRPr lang="nl-NL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E5C1814-5336-CC86-524F-BF98A65EA253}"/>
              </a:ext>
            </a:extLst>
          </p:cNvPr>
          <p:cNvSpPr txBox="1"/>
          <p:nvPr/>
        </p:nvSpPr>
        <p:spPr>
          <a:xfrm>
            <a:off x="1576687" y="4817639"/>
            <a:ext cx="7933267" cy="250314"/>
          </a:xfrm>
          <a:prstGeom prst="rect">
            <a:avLst/>
          </a:prstGeom>
        </p:spPr>
        <p:txBody>
          <a:bodyPr wrap="square" rtlCol="0" anchor="t">
            <a:normAutofit fontScale="32500" lnSpcReduction="20000"/>
          </a:bodyPr>
          <a:lstStyle/>
          <a:p>
            <a:pPr algn="l"/>
            <a:r>
              <a:rPr lang="nl-NL" sz="2400" i="1">
                <a:solidFill>
                  <a:schemeClr val="accent6"/>
                </a:solidFill>
                <a:latin typeface="Arial" panose="020B0604020202020204" pitchFamily="34" charset="0"/>
              </a:rPr>
              <a:t>Source: Gene, </a:t>
            </a:r>
            <a:r>
              <a:rPr lang="nl-NL" sz="2400" i="1" err="1">
                <a:solidFill>
                  <a:schemeClr val="accent6"/>
                </a:solidFill>
                <a:latin typeface="Arial" panose="020B0604020202020204" pitchFamily="34" charset="0"/>
              </a:rPr>
              <a:t>Cell</a:t>
            </a:r>
            <a:r>
              <a:rPr lang="nl-NL" sz="2400" i="1">
                <a:solidFill>
                  <a:schemeClr val="accent6"/>
                </a:solidFill>
                <a:latin typeface="Arial" panose="020B0604020202020204" pitchFamily="34" charset="0"/>
              </a:rPr>
              <a:t>, and RNA </a:t>
            </a:r>
            <a:r>
              <a:rPr lang="nl-NL" sz="2400" i="1" err="1">
                <a:solidFill>
                  <a:schemeClr val="accent6"/>
                </a:solidFill>
                <a:latin typeface="Arial" panose="020B0604020202020204" pitchFamily="34" charset="0"/>
              </a:rPr>
              <a:t>Therapy</a:t>
            </a:r>
            <a:r>
              <a:rPr lang="nl-NL" sz="2400" i="1">
                <a:solidFill>
                  <a:schemeClr val="accent6"/>
                </a:solidFill>
                <a:latin typeface="Arial" panose="020B0604020202020204" pitchFamily="34" charset="0"/>
              </a:rPr>
              <a:t> lanscape report, Q3 2024 </a:t>
            </a:r>
            <a:r>
              <a:rPr lang="nl-NL" sz="2400" i="1" err="1">
                <a:solidFill>
                  <a:schemeClr val="accent6"/>
                </a:solidFill>
                <a:latin typeface="Arial" panose="020B0604020202020204" pitchFamily="34" charset="0"/>
              </a:rPr>
              <a:t>Quarterly</a:t>
            </a:r>
            <a:r>
              <a:rPr lang="nl-NL" sz="2400" i="1">
                <a:solidFill>
                  <a:schemeClr val="accent6"/>
                </a:solidFill>
                <a:latin typeface="Arial" panose="020B0604020202020204" pitchFamily="34" charset="0"/>
              </a:rPr>
              <a:t> data report, American Society of Gene &amp; </a:t>
            </a:r>
            <a:r>
              <a:rPr lang="nl-NL" sz="2400" i="1" err="1">
                <a:solidFill>
                  <a:schemeClr val="accent6"/>
                </a:solidFill>
                <a:latin typeface="Arial" panose="020B0604020202020204" pitchFamily="34" charset="0"/>
              </a:rPr>
              <a:t>Cell</a:t>
            </a:r>
            <a:r>
              <a:rPr lang="nl-NL" sz="2400" i="1">
                <a:solidFill>
                  <a:schemeClr val="accent6"/>
                </a:solidFill>
                <a:latin typeface="Arial" panose="020B0604020202020204" pitchFamily="34" charset="0"/>
              </a:rPr>
              <a:t> </a:t>
            </a:r>
            <a:r>
              <a:rPr lang="nl-NL" sz="2400" i="1" err="1">
                <a:solidFill>
                  <a:schemeClr val="accent6"/>
                </a:solidFill>
                <a:latin typeface="Arial" panose="020B0604020202020204" pitchFamily="34" charset="0"/>
              </a:rPr>
              <a:t>Therapy</a:t>
            </a:r>
            <a:r>
              <a:rPr lang="nl-NL" sz="2400" i="1">
                <a:solidFill>
                  <a:schemeClr val="accent6"/>
                </a:solidFill>
                <a:latin typeface="Arial" panose="020B0604020202020204" pitchFamily="34" charset="0"/>
              </a:rPr>
              <a:t> and </a:t>
            </a:r>
            <a:r>
              <a:rPr lang="nl-NL" sz="2400" i="1" err="1">
                <a:solidFill>
                  <a:schemeClr val="accent6"/>
                </a:solidFill>
                <a:latin typeface="Arial" panose="020B0604020202020204" pitchFamily="34" charset="0"/>
              </a:rPr>
              <a:t>Citeline</a:t>
            </a:r>
            <a:r>
              <a:rPr lang="nl-NL" sz="2400" i="1">
                <a:solidFill>
                  <a:schemeClr val="accent6"/>
                </a:solidFill>
                <a:latin typeface="Arial" panose="020B0604020202020204" pitchFamily="34" charset="0"/>
              </a:rPr>
              <a:t> a </a:t>
            </a:r>
            <a:r>
              <a:rPr lang="nl-NL" sz="2400" i="1" err="1">
                <a:solidFill>
                  <a:schemeClr val="accent6"/>
                </a:solidFill>
                <a:latin typeface="Arial" panose="020B0604020202020204" pitchFamily="34" charset="0"/>
              </a:rPr>
              <a:t>norstella</a:t>
            </a:r>
            <a:r>
              <a:rPr lang="nl-NL" sz="2400" i="1">
                <a:solidFill>
                  <a:schemeClr val="accent6"/>
                </a:solidFill>
                <a:latin typeface="Arial" panose="020B0604020202020204" pitchFamily="34" charset="0"/>
              </a:rPr>
              <a:t> company.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BC5578D-67B5-5335-EC19-1E6970BDB955}"/>
              </a:ext>
            </a:extLst>
          </p:cNvPr>
          <p:cNvGrpSpPr/>
          <p:nvPr/>
        </p:nvGrpSpPr>
        <p:grpSpPr>
          <a:xfrm>
            <a:off x="5613432" y="5446659"/>
            <a:ext cx="4135743" cy="819442"/>
            <a:chOff x="9799574" y="5211433"/>
            <a:chExt cx="3268956" cy="647700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F321C602-BB41-3A41-37DB-7147307FDCCA}"/>
                </a:ext>
              </a:extLst>
            </p:cNvPr>
            <p:cNvSpPr/>
            <p:nvPr/>
          </p:nvSpPr>
          <p:spPr>
            <a:xfrm>
              <a:off x="10529621" y="5257254"/>
              <a:ext cx="2538909" cy="4223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en-US" sz="1400" b="1" spc="100">
                  <a:solidFill>
                    <a:schemeClr val="bg2"/>
                  </a:solidFill>
                  <a:latin typeface="+mj-lt"/>
                </a:rPr>
                <a:t>RNA</a:t>
              </a:r>
              <a:r>
                <a:rPr kumimoji="0" lang="en-US" sz="1400" b="1" i="0" u="none" strike="noStrike" kern="1200" cap="none" spc="100" normalizeH="0" baseline="0" noProof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rPr>
                <a:t> THERAPIES APPROVED</a:t>
              </a:r>
              <a:endParaRPr lang="en-US" sz="1600" b="1" spc="100">
                <a:solidFill>
                  <a:schemeClr val="tx2"/>
                </a:solidFill>
              </a:endParaRPr>
            </a:p>
            <a:p>
              <a:pPr>
                <a:spcAft>
                  <a:spcPts val="600"/>
                </a:spcAft>
              </a:pPr>
              <a:r>
                <a:rPr lang="en-US" sz="1200">
                  <a:solidFill>
                    <a:schemeClr val="tx2"/>
                  </a:solidFill>
                </a:rPr>
                <a:t>Details: Until Q3 2024.</a:t>
              </a: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F8D90AD3-8BA4-F0A1-79FF-B75499E4C7F0}"/>
                </a:ext>
              </a:extLst>
            </p:cNvPr>
            <p:cNvSpPr/>
            <p:nvPr/>
          </p:nvSpPr>
          <p:spPr bwMode="auto">
            <a:xfrm>
              <a:off x="9799574" y="5211433"/>
              <a:ext cx="647700" cy="647700"/>
            </a:xfrm>
            <a:prstGeom prst="ellipse">
              <a:avLst/>
            </a:prstGeom>
            <a:noFill/>
            <a:ln w="38100">
              <a:solidFill>
                <a:schemeClr val="accent2">
                  <a:lumMod val="40000"/>
                  <a:lumOff val="60000"/>
                </a:schemeClr>
              </a:solidFill>
              <a:round/>
              <a:headEnd/>
              <a:tailEnd/>
            </a:ln>
            <a:effectLst/>
          </p:spPr>
          <p:txBody>
            <a:bodyPr wrap="square" lIns="0" tIns="0" rIns="0" bIns="0" rtlCol="0" anchor="ctr"/>
            <a:lstStyle/>
            <a:p>
              <a:pPr algn="ctr"/>
              <a:r>
                <a:rPr lang="en-US" sz="1800" b="1">
                  <a:solidFill>
                    <a:schemeClr val="tx2"/>
                  </a:solidFill>
                  <a:latin typeface="+mj-lt"/>
                </a:rPr>
                <a:t>34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3125085-39E0-118C-888E-A1A1A5C58B7A}"/>
              </a:ext>
            </a:extLst>
          </p:cNvPr>
          <p:cNvGrpSpPr/>
          <p:nvPr/>
        </p:nvGrpSpPr>
        <p:grpSpPr>
          <a:xfrm>
            <a:off x="9428779" y="5441234"/>
            <a:ext cx="4135742" cy="830292"/>
            <a:chOff x="9799574" y="5202857"/>
            <a:chExt cx="3268956" cy="656276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C72756B-30DB-B842-C086-FA5F06EE7C66}"/>
                </a:ext>
              </a:extLst>
            </p:cNvPr>
            <p:cNvSpPr/>
            <p:nvPr/>
          </p:nvSpPr>
          <p:spPr>
            <a:xfrm>
              <a:off x="10529621" y="5202857"/>
              <a:ext cx="2538909" cy="5821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en-US" sz="1400" b="1" spc="100">
                  <a:solidFill>
                    <a:schemeClr val="bg2"/>
                  </a:solidFill>
                  <a:latin typeface="+mj-lt"/>
                </a:rPr>
                <a:t>non-GENETICALLY MODIFIED CELL</a:t>
              </a:r>
              <a:r>
                <a:rPr kumimoji="0" lang="en-US" sz="1400" b="1" i="0" u="none" strike="noStrike" kern="1200" cap="none" spc="100" normalizeH="0" baseline="0" noProof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rPr>
                <a:t> THERAPIES APPROVED</a:t>
              </a:r>
              <a:endParaRPr lang="en-US" sz="1600" b="1" spc="100">
                <a:solidFill>
                  <a:schemeClr val="tx2"/>
                </a:solidFill>
              </a:endParaRPr>
            </a:p>
            <a:p>
              <a:pPr>
                <a:spcAft>
                  <a:spcPts val="600"/>
                </a:spcAft>
              </a:pPr>
              <a:r>
                <a:rPr lang="en-US" sz="1200">
                  <a:solidFill>
                    <a:schemeClr val="tx2"/>
                  </a:solidFill>
                </a:rPr>
                <a:t>Details: Until Q3 2024.</a:t>
              </a: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0C043DED-A37C-131E-683C-1231ED49C582}"/>
                </a:ext>
              </a:extLst>
            </p:cNvPr>
            <p:cNvSpPr/>
            <p:nvPr/>
          </p:nvSpPr>
          <p:spPr bwMode="auto">
            <a:xfrm>
              <a:off x="9799574" y="5211433"/>
              <a:ext cx="647700" cy="647700"/>
            </a:xfrm>
            <a:prstGeom prst="ellipse">
              <a:avLst/>
            </a:prstGeom>
            <a:noFill/>
            <a:ln w="38100">
              <a:solidFill>
                <a:schemeClr val="accent2">
                  <a:lumMod val="40000"/>
                  <a:lumOff val="60000"/>
                </a:schemeClr>
              </a:solidFill>
              <a:round/>
              <a:headEnd/>
              <a:tailEnd/>
            </a:ln>
            <a:effectLst/>
          </p:spPr>
          <p:txBody>
            <a:bodyPr wrap="square" lIns="0" tIns="0" rIns="0" bIns="0" rtlCol="0" anchor="ctr"/>
            <a:lstStyle/>
            <a:p>
              <a:pPr algn="ctr"/>
              <a:r>
                <a:rPr lang="en-US" sz="1800" b="1">
                  <a:solidFill>
                    <a:schemeClr val="tx2"/>
                  </a:solidFill>
                  <a:latin typeface="+mj-lt"/>
                </a:rPr>
                <a:t>68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1212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:a16="http://schemas.microsoft.com/office/drawing/2014/main" id="{6E7F9DD8-9EA9-15C4-718B-89DF7E7C1A98}"/>
              </a:ext>
            </a:extLst>
          </p:cNvPr>
          <p:cNvSpPr/>
          <p:nvPr/>
        </p:nvSpPr>
        <p:spPr bwMode="auto">
          <a:xfrm>
            <a:off x="5857323" y="3562349"/>
            <a:ext cx="4757381" cy="3381375"/>
          </a:xfrm>
          <a:prstGeom prst="rect">
            <a:avLst/>
          </a:prstGeom>
          <a:solidFill>
            <a:schemeClr val="bg1">
              <a:lumMod val="90000"/>
              <a:alpha val="6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nl-NL" b="1">
              <a:solidFill>
                <a:srgbClr val="FFFFFF"/>
              </a:solidFill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6F9A9AD-8733-4CD8-FE93-B36627879C04}"/>
              </a:ext>
            </a:extLst>
          </p:cNvPr>
          <p:cNvSpPr/>
          <p:nvPr/>
        </p:nvSpPr>
        <p:spPr bwMode="auto">
          <a:xfrm>
            <a:off x="1009650" y="3562350"/>
            <a:ext cx="4809108" cy="3381375"/>
          </a:xfrm>
          <a:prstGeom prst="rect">
            <a:avLst/>
          </a:prstGeom>
          <a:solidFill>
            <a:srgbClr val="CBD3F1">
              <a:alpha val="6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nl-NL" b="1">
              <a:solidFill>
                <a:srgbClr val="FFFFFF"/>
              </a:solidFill>
            </a:endParaRP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4074D32A-01D4-C0E4-ACAD-7E3FFE5D21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81509" y="2179877"/>
            <a:ext cx="8395119" cy="931847"/>
          </a:xfrm>
        </p:spPr>
        <p:txBody>
          <a:bodyPr>
            <a:normAutofit fontScale="92500"/>
          </a:bodyPr>
          <a:lstStyle/>
          <a:p>
            <a:r>
              <a:rPr lang="nl-NL"/>
              <a:t>Therapies </a:t>
            </a:r>
            <a:r>
              <a:rPr lang="nl-NL" err="1"/>
              <a:t>that</a:t>
            </a:r>
            <a:r>
              <a:rPr lang="nl-NL"/>
              <a:t> </a:t>
            </a:r>
            <a:r>
              <a:rPr lang="nl-NL" err="1"/>
              <a:t>use</a:t>
            </a:r>
            <a:r>
              <a:rPr lang="nl-NL"/>
              <a:t> </a:t>
            </a:r>
            <a:r>
              <a:rPr lang="nl-NL" err="1"/>
              <a:t>genetic</a:t>
            </a:r>
            <a:r>
              <a:rPr lang="nl-NL"/>
              <a:t> </a:t>
            </a:r>
            <a:r>
              <a:rPr lang="nl-NL" err="1"/>
              <a:t>material</a:t>
            </a:r>
            <a:r>
              <a:rPr lang="nl-NL"/>
              <a:t> and/or </a:t>
            </a:r>
            <a:r>
              <a:rPr lang="nl-NL" err="1"/>
              <a:t>cells</a:t>
            </a:r>
            <a:r>
              <a:rPr lang="nl-NL"/>
              <a:t> </a:t>
            </a:r>
            <a:r>
              <a:rPr lang="nl-NL" err="1"/>
              <a:t>to</a:t>
            </a:r>
            <a:r>
              <a:rPr lang="nl-NL"/>
              <a:t> </a:t>
            </a:r>
            <a:r>
              <a:rPr lang="nl-NL" err="1"/>
              <a:t>treat</a:t>
            </a:r>
            <a:r>
              <a:rPr lang="nl-NL"/>
              <a:t> </a:t>
            </a:r>
            <a:r>
              <a:rPr lang="nl-NL" err="1"/>
              <a:t>specific</a:t>
            </a:r>
            <a:r>
              <a:rPr lang="nl-NL"/>
              <a:t> </a:t>
            </a:r>
            <a:r>
              <a:rPr lang="nl-NL" err="1"/>
              <a:t>diseases</a:t>
            </a:r>
            <a:r>
              <a:rPr lang="nl-NL"/>
              <a:t>.</a:t>
            </a:r>
          </a:p>
          <a:p>
            <a:r>
              <a:rPr lang="nl-NL" err="1"/>
              <a:t>Categorization</a:t>
            </a:r>
            <a:r>
              <a:rPr lang="nl-NL"/>
              <a:t> </a:t>
            </a:r>
            <a:r>
              <a:rPr lang="nl-NL" err="1"/>
              <a:t>under</a:t>
            </a:r>
            <a:r>
              <a:rPr lang="nl-NL"/>
              <a:t> EMA </a:t>
            </a:r>
            <a:r>
              <a:rPr lang="nl-NL" err="1"/>
              <a:t>regulations</a:t>
            </a:r>
            <a:r>
              <a:rPr lang="nl-NL"/>
              <a:t>:</a:t>
            </a: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26F84AB5-2D0E-4D07-F2D3-97F0D7722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err="1"/>
              <a:t>Cell</a:t>
            </a:r>
            <a:r>
              <a:rPr lang="nl-NL"/>
              <a:t> and Gene </a:t>
            </a:r>
            <a:r>
              <a:rPr lang="nl-NL" err="1"/>
              <a:t>Therapy</a:t>
            </a:r>
            <a:endParaRPr lang="nl-NL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D78B92-1E2A-47E0-8FB1-514401BF412D}"/>
              </a:ext>
            </a:extLst>
          </p:cNvPr>
          <p:cNvSpPr>
            <a:spLocks noGrp="1"/>
          </p:cNvSpPr>
          <p:nvPr>
            <p:ph type="dt" sz="half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2EBA67FC-B13E-4FE8-8C45-20E8E2F834B8}" type="datetime3">
              <a:rPr lang="en-US" smtClean="0"/>
              <a:t>24 June 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900603-2856-4324-B05C-C90CB7644414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en-US"/>
              <a:t>Presentation name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704974-A9BC-4447-8F0D-B83AD8A5AED5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en-US"/>
              <a:t>Page </a:t>
            </a:r>
            <a:fld id="{C2FE92B8-3297-49BF-866E-FDAA607BBC0B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7782501-6069-00F9-7F24-3C0AE44131FE}"/>
              </a:ext>
            </a:extLst>
          </p:cNvPr>
          <p:cNvSpPr/>
          <p:nvPr/>
        </p:nvSpPr>
        <p:spPr bwMode="auto">
          <a:xfrm>
            <a:off x="1097633" y="4505312"/>
            <a:ext cx="1792200" cy="510522"/>
          </a:xfrm>
          <a:prstGeom prst="rect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nl-NL" sz="1800" b="1" err="1">
                <a:solidFill>
                  <a:srgbClr val="FFFFFF"/>
                </a:solidFill>
              </a:rPr>
              <a:t>Autologous</a:t>
            </a:r>
            <a:endParaRPr lang="nl-NL" sz="1800" b="1">
              <a:solidFill>
                <a:srgbClr val="FFFFFF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06A58FF-320E-FB3D-FF51-F31DB908A06C}"/>
              </a:ext>
            </a:extLst>
          </p:cNvPr>
          <p:cNvSpPr/>
          <p:nvPr/>
        </p:nvSpPr>
        <p:spPr bwMode="auto">
          <a:xfrm>
            <a:off x="3043094" y="4492528"/>
            <a:ext cx="1816264" cy="51052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nl-NL" sz="1800" b="1" err="1">
                <a:solidFill>
                  <a:srgbClr val="FFFFFF"/>
                </a:solidFill>
              </a:rPr>
              <a:t>Allogeneic</a:t>
            </a:r>
            <a:endParaRPr lang="nl-NL" sz="1800" b="1">
              <a:solidFill>
                <a:srgbClr val="FFFFFF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4B5096F-0555-681A-25C2-34206E84EA3A}"/>
              </a:ext>
            </a:extLst>
          </p:cNvPr>
          <p:cNvSpPr/>
          <p:nvPr/>
        </p:nvSpPr>
        <p:spPr bwMode="auto">
          <a:xfrm>
            <a:off x="1097633" y="5080764"/>
            <a:ext cx="1792200" cy="1748660"/>
          </a:xfrm>
          <a:prstGeom prst="rect">
            <a:avLst/>
          </a:prstGeom>
          <a:solidFill>
            <a:srgbClr val="182555">
              <a:alpha val="6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nl-NL" sz="1200" b="1">
                <a:solidFill>
                  <a:srgbClr val="FFFFFF"/>
                </a:solidFill>
              </a:rPr>
              <a:t>Small </a:t>
            </a:r>
            <a:r>
              <a:rPr lang="nl-NL" sz="1200" b="1" err="1">
                <a:solidFill>
                  <a:srgbClr val="FFFFFF"/>
                </a:solidFill>
              </a:rPr>
              <a:t>scale</a:t>
            </a:r>
            <a:endParaRPr lang="nl-NL" sz="1200" b="1">
              <a:solidFill>
                <a:srgbClr val="FFFFFF"/>
              </a:solidFill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nl-NL" sz="1200" b="1">
                <a:solidFill>
                  <a:srgbClr val="FFFFFF"/>
                </a:solidFill>
              </a:rPr>
              <a:t>Closed, </a:t>
            </a:r>
            <a:r>
              <a:rPr lang="nl-NL" sz="1200" b="1" err="1">
                <a:solidFill>
                  <a:srgbClr val="FFFFFF"/>
                </a:solidFill>
              </a:rPr>
              <a:t>self-contained</a:t>
            </a:r>
            <a:endParaRPr lang="nl-NL" sz="1200" b="1">
              <a:solidFill>
                <a:srgbClr val="FFFFFF"/>
              </a:solidFill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nl-NL" sz="1200" b="1">
                <a:solidFill>
                  <a:srgbClr val="FFFFFF"/>
                </a:solidFill>
              </a:rPr>
              <a:t>Parallel operations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nl-NL" sz="1200" b="1">
                <a:solidFill>
                  <a:srgbClr val="FFFFFF"/>
                </a:solidFill>
              </a:rPr>
              <a:t>Automation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nl-NL" sz="1200" b="1" err="1">
                <a:solidFill>
                  <a:srgbClr val="FFFFFF"/>
                </a:solidFill>
              </a:rPr>
              <a:t>Centralized</a:t>
            </a:r>
            <a:r>
              <a:rPr lang="nl-NL" sz="1200" b="1">
                <a:solidFill>
                  <a:srgbClr val="FFFFFF"/>
                </a:solidFill>
              </a:rPr>
              <a:t>/Point-of-care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A41AE73-3CD5-6EEE-8AB3-19CCE3C4BC94}"/>
              </a:ext>
            </a:extLst>
          </p:cNvPr>
          <p:cNvSpPr/>
          <p:nvPr/>
        </p:nvSpPr>
        <p:spPr bwMode="auto">
          <a:xfrm>
            <a:off x="3043094" y="5080764"/>
            <a:ext cx="1816264" cy="1748660"/>
          </a:xfrm>
          <a:prstGeom prst="rect">
            <a:avLst/>
          </a:prstGeom>
          <a:solidFill>
            <a:srgbClr val="8295DC"/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nl-NL" sz="1200" b="1" err="1">
                <a:solidFill>
                  <a:srgbClr val="FFFFFF"/>
                </a:solidFill>
              </a:rPr>
              <a:t>Mid</a:t>
            </a:r>
            <a:r>
              <a:rPr lang="nl-NL" sz="1200" b="1">
                <a:solidFill>
                  <a:srgbClr val="FFFFFF"/>
                </a:solidFill>
              </a:rPr>
              <a:t>-large </a:t>
            </a:r>
            <a:r>
              <a:rPr lang="nl-NL" sz="1200" b="1" err="1">
                <a:solidFill>
                  <a:srgbClr val="FFFFFF"/>
                </a:solidFill>
              </a:rPr>
              <a:t>scale</a:t>
            </a:r>
            <a:endParaRPr lang="nl-NL" sz="1200" b="1">
              <a:solidFill>
                <a:srgbClr val="FFFFFF"/>
              </a:solidFill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nl-NL" sz="1200" b="1" err="1">
                <a:solidFill>
                  <a:srgbClr val="FFFFFF"/>
                </a:solidFill>
              </a:rPr>
              <a:t>Similar</a:t>
            </a:r>
            <a:r>
              <a:rPr lang="nl-NL" sz="1200" b="1">
                <a:solidFill>
                  <a:srgbClr val="FFFFFF"/>
                </a:solidFill>
              </a:rPr>
              <a:t> </a:t>
            </a:r>
            <a:r>
              <a:rPr lang="nl-NL" sz="1200" b="1" err="1">
                <a:solidFill>
                  <a:srgbClr val="FFFFFF"/>
                </a:solidFill>
              </a:rPr>
              <a:t>to</a:t>
            </a:r>
            <a:r>
              <a:rPr lang="nl-NL" sz="1200" b="1">
                <a:solidFill>
                  <a:srgbClr val="FFFFFF"/>
                </a:solidFill>
              </a:rPr>
              <a:t> </a:t>
            </a:r>
            <a:r>
              <a:rPr lang="nl-NL" sz="1200" b="1" err="1">
                <a:solidFill>
                  <a:srgbClr val="FFFFFF"/>
                </a:solidFill>
              </a:rPr>
              <a:t>biopharma</a:t>
            </a:r>
            <a:endParaRPr lang="nl-NL" sz="1200" b="1">
              <a:solidFill>
                <a:srgbClr val="FFFFFF"/>
              </a:solidFill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nl-NL" sz="1200" b="1" err="1">
                <a:solidFill>
                  <a:srgbClr val="FFFFFF"/>
                </a:solidFill>
              </a:rPr>
              <a:t>Centralized</a:t>
            </a:r>
            <a:endParaRPr lang="nl-NL" sz="1200" b="1">
              <a:solidFill>
                <a:srgbClr val="FFFFFF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D4337FE-CA4F-0992-DABD-F1307BBD2275}"/>
              </a:ext>
            </a:extLst>
          </p:cNvPr>
          <p:cNvSpPr/>
          <p:nvPr/>
        </p:nvSpPr>
        <p:spPr bwMode="auto">
          <a:xfrm>
            <a:off x="4964491" y="4492528"/>
            <a:ext cx="2741033" cy="510522"/>
          </a:xfrm>
          <a:prstGeom prst="rect">
            <a:avLst/>
          </a:prstGeom>
          <a:solidFill>
            <a:schemeClr val="accent4">
              <a:lumMod val="5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nl-NL" sz="1800" b="1">
                <a:solidFill>
                  <a:srgbClr val="FFFFFF"/>
                </a:solidFill>
              </a:rPr>
              <a:t>Ex-Vivo gene </a:t>
            </a:r>
            <a:r>
              <a:rPr lang="nl-NL" sz="1800" b="1" err="1">
                <a:solidFill>
                  <a:srgbClr val="FFFFFF"/>
                </a:solidFill>
              </a:rPr>
              <a:t>therapies</a:t>
            </a:r>
            <a:endParaRPr lang="nl-NL" sz="1800" b="1">
              <a:solidFill>
                <a:srgbClr val="FFFFFF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7E0D8CB-F673-88C9-2926-BB2B6FA0CC54}"/>
              </a:ext>
            </a:extLst>
          </p:cNvPr>
          <p:cNvSpPr/>
          <p:nvPr/>
        </p:nvSpPr>
        <p:spPr bwMode="auto">
          <a:xfrm>
            <a:off x="4964491" y="5065537"/>
            <a:ext cx="2741033" cy="409464"/>
          </a:xfrm>
          <a:prstGeom prst="rect">
            <a:avLst/>
          </a:prstGeom>
          <a:solidFill>
            <a:schemeClr val="accent4">
              <a:lumMod val="5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nl-NL" sz="1800" b="1">
                <a:solidFill>
                  <a:srgbClr val="FFFFFF"/>
                </a:solidFill>
              </a:rPr>
              <a:t>Gene-editing </a:t>
            </a:r>
            <a:r>
              <a:rPr lang="nl-NL" sz="1800" b="1" err="1">
                <a:solidFill>
                  <a:srgbClr val="FFFFFF"/>
                </a:solidFill>
              </a:rPr>
              <a:t>method</a:t>
            </a:r>
            <a:endParaRPr lang="nl-NL" sz="1800" b="1">
              <a:solidFill>
                <a:srgbClr val="FFFFFF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0ED65F6-9E2B-3A87-B375-51FE7EC363C1}"/>
              </a:ext>
            </a:extLst>
          </p:cNvPr>
          <p:cNvSpPr/>
          <p:nvPr/>
        </p:nvSpPr>
        <p:spPr bwMode="auto">
          <a:xfrm>
            <a:off x="4961353" y="5575090"/>
            <a:ext cx="1370064" cy="269958"/>
          </a:xfrm>
          <a:prstGeom prst="rect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nl-NL" sz="1600" b="1" err="1">
                <a:solidFill>
                  <a:srgbClr val="FFFFFF"/>
                </a:solidFill>
              </a:rPr>
              <a:t>Autologous</a:t>
            </a:r>
            <a:endParaRPr lang="nl-NL" sz="1600" b="1">
              <a:solidFill>
                <a:srgbClr val="FFFFFF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5D9B68F-CDB6-CF17-F043-B64EE852F500}"/>
              </a:ext>
            </a:extLst>
          </p:cNvPr>
          <p:cNvSpPr/>
          <p:nvPr/>
        </p:nvSpPr>
        <p:spPr bwMode="auto">
          <a:xfrm>
            <a:off x="6364237" y="5574859"/>
            <a:ext cx="1341287" cy="26995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nl-NL" sz="1600" b="1" err="1">
                <a:solidFill>
                  <a:srgbClr val="FFFFFF"/>
                </a:solidFill>
              </a:rPr>
              <a:t>Allogeneic</a:t>
            </a:r>
            <a:endParaRPr lang="nl-NL" sz="1600" b="1">
              <a:solidFill>
                <a:srgbClr val="FFFFFF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5B3DD72-97EA-19C5-C6E8-B8BD8552BBA0}"/>
              </a:ext>
            </a:extLst>
          </p:cNvPr>
          <p:cNvSpPr/>
          <p:nvPr/>
        </p:nvSpPr>
        <p:spPr bwMode="auto">
          <a:xfrm>
            <a:off x="4964491" y="5925625"/>
            <a:ext cx="2741033" cy="903799"/>
          </a:xfrm>
          <a:prstGeom prst="rect">
            <a:avLst/>
          </a:prstGeom>
          <a:solidFill>
            <a:schemeClr val="accent4">
              <a:lumMod val="7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nl-NL" sz="1200" b="1">
                <a:solidFill>
                  <a:srgbClr val="FFFFFF"/>
                </a:solidFill>
              </a:rPr>
              <a:t>Small-large </a:t>
            </a:r>
            <a:r>
              <a:rPr lang="nl-NL" sz="1200" b="1" err="1">
                <a:solidFill>
                  <a:srgbClr val="FFFFFF"/>
                </a:solidFill>
              </a:rPr>
              <a:t>scale</a:t>
            </a:r>
            <a:endParaRPr lang="nl-NL" sz="1200" b="1">
              <a:solidFill>
                <a:srgbClr val="FFFFFF"/>
              </a:solidFill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nl-NL" sz="1200" b="1" err="1">
                <a:solidFill>
                  <a:srgbClr val="FFFFFF"/>
                </a:solidFill>
              </a:rPr>
              <a:t>Genetic</a:t>
            </a:r>
            <a:r>
              <a:rPr lang="nl-NL" sz="1200" b="1">
                <a:solidFill>
                  <a:srgbClr val="FFFFFF"/>
                </a:solidFill>
              </a:rPr>
              <a:t> </a:t>
            </a:r>
            <a:r>
              <a:rPr lang="nl-NL" sz="1200" b="1" err="1">
                <a:solidFill>
                  <a:srgbClr val="FFFFFF"/>
                </a:solidFill>
              </a:rPr>
              <a:t>modification</a:t>
            </a:r>
            <a:r>
              <a:rPr lang="nl-NL" sz="1200" b="1">
                <a:solidFill>
                  <a:srgbClr val="FFFFFF"/>
                </a:solidFill>
              </a:rPr>
              <a:t>, high </a:t>
            </a:r>
            <a:r>
              <a:rPr lang="nl-NL" sz="1200" b="1" err="1">
                <a:solidFill>
                  <a:srgbClr val="FFFFFF"/>
                </a:solidFill>
              </a:rPr>
              <a:t>containment</a:t>
            </a:r>
            <a:r>
              <a:rPr lang="nl-NL" sz="1200" b="1">
                <a:solidFill>
                  <a:srgbClr val="FFFFFF"/>
                </a:solidFill>
              </a:rPr>
              <a:t> </a:t>
            </a:r>
            <a:r>
              <a:rPr lang="nl-NL" sz="1200" b="1" err="1">
                <a:solidFill>
                  <a:srgbClr val="FFFFFF"/>
                </a:solidFill>
              </a:rPr>
              <a:t>requirements</a:t>
            </a:r>
            <a:endParaRPr lang="nl-NL" sz="1200" b="1">
              <a:solidFill>
                <a:srgbClr val="FFFFFF"/>
              </a:solidFill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nl-NL" sz="1200" b="1" err="1">
                <a:solidFill>
                  <a:srgbClr val="FFFFFF"/>
                </a:solidFill>
              </a:rPr>
              <a:t>Centralized</a:t>
            </a:r>
            <a:r>
              <a:rPr lang="nl-NL" sz="1200" b="1">
                <a:solidFill>
                  <a:srgbClr val="FFFFFF"/>
                </a:solidFill>
              </a:rPr>
              <a:t>/Point-of-care 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1A23F1E-FA59-461F-2B29-8F97C55422C5}"/>
              </a:ext>
            </a:extLst>
          </p:cNvPr>
          <p:cNvSpPr/>
          <p:nvPr/>
        </p:nvSpPr>
        <p:spPr bwMode="auto">
          <a:xfrm>
            <a:off x="7817119" y="4492528"/>
            <a:ext cx="2719015" cy="510522"/>
          </a:xfrm>
          <a:prstGeom prst="rect">
            <a:avLst/>
          </a:prstGeom>
          <a:solidFill>
            <a:schemeClr val="accent4">
              <a:lumMod val="2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nl-NL" sz="1800" b="1">
                <a:solidFill>
                  <a:srgbClr val="FFFFFF"/>
                </a:solidFill>
              </a:rPr>
              <a:t>In-Vivo gene </a:t>
            </a:r>
            <a:r>
              <a:rPr lang="nl-NL" sz="1800" b="1" err="1">
                <a:solidFill>
                  <a:srgbClr val="FFFFFF"/>
                </a:solidFill>
              </a:rPr>
              <a:t>therapies</a:t>
            </a:r>
            <a:endParaRPr lang="nl-NL" sz="1800" b="1">
              <a:solidFill>
                <a:srgbClr val="FFFFFF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CFF244D-ED23-F734-58EB-CB64D12DCB2C}"/>
              </a:ext>
            </a:extLst>
          </p:cNvPr>
          <p:cNvSpPr/>
          <p:nvPr/>
        </p:nvSpPr>
        <p:spPr bwMode="auto">
          <a:xfrm>
            <a:off x="7817119" y="5065537"/>
            <a:ext cx="2717531" cy="1748660"/>
          </a:xfrm>
          <a:prstGeom prst="rect">
            <a:avLst/>
          </a:prstGeom>
          <a:solidFill>
            <a:schemeClr val="accent4">
              <a:lumMod val="2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nl-NL" sz="1200" b="1">
                <a:solidFill>
                  <a:srgbClr val="FFFFFF"/>
                </a:solidFill>
              </a:rPr>
              <a:t>Small-large </a:t>
            </a:r>
            <a:r>
              <a:rPr lang="nl-NL" sz="1200" b="1" err="1">
                <a:solidFill>
                  <a:srgbClr val="FFFFFF"/>
                </a:solidFill>
              </a:rPr>
              <a:t>scale</a:t>
            </a:r>
            <a:r>
              <a:rPr lang="nl-NL" sz="1200" b="1">
                <a:solidFill>
                  <a:srgbClr val="FFFFFF"/>
                </a:solidFill>
              </a:rPr>
              <a:t> (</a:t>
            </a:r>
            <a:r>
              <a:rPr lang="nl-NL" sz="1200" b="1" err="1">
                <a:solidFill>
                  <a:srgbClr val="FFFFFF"/>
                </a:solidFill>
              </a:rPr>
              <a:t>depending</a:t>
            </a:r>
            <a:r>
              <a:rPr lang="nl-NL" sz="1200" b="1">
                <a:solidFill>
                  <a:srgbClr val="FFFFFF"/>
                </a:solidFill>
              </a:rPr>
              <a:t> on product </a:t>
            </a:r>
            <a:r>
              <a:rPr lang="nl-NL" sz="1200" b="1" err="1">
                <a:solidFill>
                  <a:srgbClr val="FFFFFF"/>
                </a:solidFill>
              </a:rPr>
              <a:t>specification</a:t>
            </a:r>
            <a:r>
              <a:rPr lang="nl-NL" sz="1200" b="1">
                <a:solidFill>
                  <a:srgbClr val="FFFFFF"/>
                </a:solidFill>
              </a:rPr>
              <a:t>, </a:t>
            </a:r>
            <a:r>
              <a:rPr lang="nl-NL" sz="1200" b="1" err="1">
                <a:solidFill>
                  <a:srgbClr val="FFFFFF"/>
                </a:solidFill>
              </a:rPr>
              <a:t>demand</a:t>
            </a:r>
            <a:r>
              <a:rPr lang="nl-NL" sz="1200" b="1">
                <a:solidFill>
                  <a:srgbClr val="FFFFFF"/>
                </a:solidFill>
              </a:rPr>
              <a:t>, </a:t>
            </a:r>
            <a:r>
              <a:rPr lang="nl-NL" sz="1200" b="1" err="1">
                <a:solidFill>
                  <a:srgbClr val="FFFFFF"/>
                </a:solidFill>
              </a:rPr>
              <a:t>modality</a:t>
            </a:r>
            <a:r>
              <a:rPr lang="nl-NL" sz="1200" b="1">
                <a:solidFill>
                  <a:srgbClr val="FFFFFF"/>
                </a:solidFill>
              </a:rPr>
              <a:t>)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nl-NL" sz="1200" b="1" err="1">
                <a:solidFill>
                  <a:srgbClr val="FFFFFF"/>
                </a:solidFill>
              </a:rPr>
              <a:t>Similar</a:t>
            </a:r>
            <a:r>
              <a:rPr lang="nl-NL" sz="1200" b="1">
                <a:solidFill>
                  <a:srgbClr val="FFFFFF"/>
                </a:solidFill>
              </a:rPr>
              <a:t> </a:t>
            </a:r>
            <a:r>
              <a:rPr lang="nl-NL" sz="1200" b="1" err="1">
                <a:solidFill>
                  <a:srgbClr val="FFFFFF"/>
                </a:solidFill>
              </a:rPr>
              <a:t>to</a:t>
            </a:r>
            <a:r>
              <a:rPr lang="nl-NL" sz="1200" b="1">
                <a:solidFill>
                  <a:srgbClr val="FFFFFF"/>
                </a:solidFill>
              </a:rPr>
              <a:t> </a:t>
            </a:r>
            <a:r>
              <a:rPr lang="nl-NL" sz="1200" b="1" err="1">
                <a:solidFill>
                  <a:srgbClr val="FFFFFF"/>
                </a:solidFill>
              </a:rPr>
              <a:t>biopharma</a:t>
            </a:r>
            <a:endParaRPr lang="nl-NL" sz="1200" b="1">
              <a:solidFill>
                <a:srgbClr val="FFFFFF"/>
              </a:solidFill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nl-NL" sz="1200" b="1" err="1">
                <a:solidFill>
                  <a:srgbClr val="FFFFFF"/>
                </a:solidFill>
              </a:rPr>
              <a:t>Centralized</a:t>
            </a:r>
            <a:r>
              <a:rPr lang="nl-NL" sz="1200" b="1">
                <a:solidFill>
                  <a:srgbClr val="FFFFFF"/>
                </a:solidFill>
              </a:rPr>
              <a:t>/Point-of-care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14B8208-D6E5-6A69-36BF-E312F2FE5FA0}"/>
              </a:ext>
            </a:extLst>
          </p:cNvPr>
          <p:cNvGrpSpPr/>
          <p:nvPr/>
        </p:nvGrpSpPr>
        <p:grpSpPr>
          <a:xfrm>
            <a:off x="10643280" y="3562349"/>
            <a:ext cx="3120346" cy="3381375"/>
            <a:chOff x="10643280" y="3562349"/>
            <a:chExt cx="3120346" cy="3381375"/>
          </a:xfrm>
        </p:grpSpPr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12AB7EE0-08B3-0A3E-2B69-4FBB32BAAE40}"/>
                </a:ext>
              </a:extLst>
            </p:cNvPr>
            <p:cNvSpPr/>
            <p:nvPr/>
          </p:nvSpPr>
          <p:spPr bwMode="auto">
            <a:xfrm>
              <a:off x="10643280" y="3562349"/>
              <a:ext cx="3120346" cy="3381375"/>
            </a:xfrm>
            <a:prstGeom prst="rect">
              <a:avLst/>
            </a:prstGeom>
            <a:solidFill>
              <a:schemeClr val="bg1">
                <a:alpha val="6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square" rtlCol="0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nl-NL" b="1">
                <a:solidFill>
                  <a:srgbClr val="FFFFFF"/>
                </a:solidFill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1C3E537C-6075-56A5-81CD-9C3B70E73718}"/>
                </a:ext>
              </a:extLst>
            </p:cNvPr>
            <p:cNvSpPr/>
            <p:nvPr/>
          </p:nvSpPr>
          <p:spPr bwMode="auto">
            <a:xfrm>
              <a:off x="10699411" y="4492527"/>
              <a:ext cx="1444595" cy="800933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square" rtlCol="0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nl-NL" sz="1600" b="1">
                  <a:solidFill>
                    <a:srgbClr val="FFFFFF"/>
                  </a:solidFill>
                </a:rPr>
                <a:t>RNA </a:t>
              </a:r>
              <a:r>
                <a:rPr lang="nl-NL" sz="1600" b="1" err="1">
                  <a:solidFill>
                    <a:srgbClr val="FFFFFF"/>
                  </a:solidFill>
                </a:rPr>
                <a:t>therapies</a:t>
              </a:r>
              <a:endParaRPr lang="nl-NL" sz="1600" b="1">
                <a:solidFill>
                  <a:srgbClr val="FFFFFF"/>
                </a:solidFill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D96C73C9-B83F-4A72-C895-23604A310605}"/>
                </a:ext>
              </a:extLst>
            </p:cNvPr>
            <p:cNvSpPr/>
            <p:nvPr/>
          </p:nvSpPr>
          <p:spPr bwMode="auto">
            <a:xfrm>
              <a:off x="12223480" y="4499293"/>
              <a:ext cx="1444595" cy="794168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square" rtlCol="0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nl-NL" sz="1600" b="1">
                  <a:solidFill>
                    <a:srgbClr val="FFFFFF"/>
                  </a:solidFill>
                </a:rPr>
                <a:t>Tissue </a:t>
              </a:r>
              <a:r>
                <a:rPr lang="nl-NL" sz="1600" b="1" err="1">
                  <a:solidFill>
                    <a:srgbClr val="FFFFFF"/>
                  </a:solidFill>
                </a:rPr>
                <a:t>Engineered</a:t>
              </a:r>
              <a:r>
                <a:rPr lang="nl-NL" sz="1600" b="1">
                  <a:solidFill>
                    <a:srgbClr val="FFFFFF"/>
                  </a:solidFill>
                </a:rPr>
                <a:t> </a:t>
              </a:r>
              <a:r>
                <a:rPr lang="nl-NL" sz="1600" b="1" err="1">
                  <a:solidFill>
                    <a:srgbClr val="FFFFFF"/>
                  </a:solidFill>
                </a:rPr>
                <a:t>medicines</a:t>
              </a:r>
              <a:endParaRPr lang="nl-NL" sz="1600" b="1">
                <a:solidFill>
                  <a:srgbClr val="FFFFFF"/>
                </a:solidFill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9A7E0EC4-20E5-D6E7-D6F4-4BB46DA23DAC}"/>
                </a:ext>
              </a:extLst>
            </p:cNvPr>
            <p:cNvSpPr/>
            <p:nvPr/>
          </p:nvSpPr>
          <p:spPr bwMode="auto">
            <a:xfrm>
              <a:off x="10698831" y="3642953"/>
              <a:ext cx="2969244" cy="646176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square" rtlCol="0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nl-NL" sz="2200" b="1" err="1">
                  <a:solidFill>
                    <a:srgbClr val="FFFFFF"/>
                  </a:solidFill>
                </a:rPr>
                <a:t>Other</a:t>
              </a:r>
              <a:r>
                <a:rPr lang="nl-NL" sz="2200" b="1">
                  <a:solidFill>
                    <a:srgbClr val="FFFFFF"/>
                  </a:solidFill>
                </a:rPr>
                <a:t> classes of </a:t>
              </a:r>
              <a:r>
                <a:rPr lang="nl-NL" sz="2200" b="1" err="1">
                  <a:solidFill>
                    <a:srgbClr val="FFFFFF"/>
                  </a:solidFill>
                </a:rPr>
                <a:t>ATMPs</a:t>
              </a:r>
              <a:endParaRPr lang="nl-NL" sz="2200" b="1">
                <a:solidFill>
                  <a:srgbClr val="FFFFFF"/>
                </a:solidFill>
              </a:endParaRPr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753E3728-2491-555D-D30D-DD4A0C29922C}"/>
              </a:ext>
            </a:extLst>
          </p:cNvPr>
          <p:cNvSpPr/>
          <p:nvPr/>
        </p:nvSpPr>
        <p:spPr bwMode="auto">
          <a:xfrm rot="16200000">
            <a:off x="222564" y="4586571"/>
            <a:ext cx="903258" cy="51052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nl-NL" sz="1200" b="1">
                <a:solidFill>
                  <a:schemeClr val="tx2"/>
                </a:solidFill>
              </a:rPr>
              <a:t>Subtype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46C0898-8E44-0B8E-D0AD-79309422F85E}"/>
              </a:ext>
            </a:extLst>
          </p:cNvPr>
          <p:cNvSpPr/>
          <p:nvPr/>
        </p:nvSpPr>
        <p:spPr bwMode="auto">
          <a:xfrm rot="16200000">
            <a:off x="19074" y="5783592"/>
            <a:ext cx="1301507" cy="51052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nl-NL" sz="1200" b="1">
                <a:solidFill>
                  <a:schemeClr val="tx2"/>
                </a:solidFill>
              </a:rPr>
              <a:t>Equipment </a:t>
            </a:r>
            <a:r>
              <a:rPr lang="nl-NL" sz="1200" b="1" err="1">
                <a:solidFill>
                  <a:schemeClr val="tx2"/>
                </a:solidFill>
              </a:rPr>
              <a:t>Considerations</a:t>
            </a:r>
            <a:endParaRPr lang="nl-NL" sz="1200" b="1">
              <a:solidFill>
                <a:schemeClr val="tx2"/>
              </a:solidFill>
            </a:endParaRPr>
          </a:p>
        </p:txBody>
      </p:sp>
      <p:cxnSp>
        <p:nvCxnSpPr>
          <p:cNvPr id="31" name="Connector: Elbow 30">
            <a:extLst>
              <a:ext uri="{FF2B5EF4-FFF2-40B4-BE49-F238E27FC236}">
                <a16:creationId xmlns:a16="http://schemas.microsoft.com/office/drawing/2014/main" id="{8FE7ACEE-A932-C651-01C1-4810C5519640}"/>
              </a:ext>
            </a:extLst>
          </p:cNvPr>
          <p:cNvCxnSpPr>
            <a:stCxn id="12" idx="2"/>
            <a:endCxn id="14" idx="0"/>
          </p:cNvCxnSpPr>
          <p:nvPr/>
        </p:nvCxnSpPr>
        <p:spPr bwMode="auto">
          <a:xfrm rot="5400000">
            <a:off x="2596697" y="3686166"/>
            <a:ext cx="216183" cy="1422109"/>
          </a:xfrm>
          <a:prstGeom prst="bentConnector3">
            <a:avLst/>
          </a:prstGeom>
          <a:solidFill>
            <a:schemeClr val="accent1"/>
          </a:solid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5" name="Connector: Elbow 34">
            <a:extLst>
              <a:ext uri="{FF2B5EF4-FFF2-40B4-BE49-F238E27FC236}">
                <a16:creationId xmlns:a16="http://schemas.microsoft.com/office/drawing/2014/main" id="{2D6E2B1B-DF1C-FF34-049B-1AEF9290F4A2}"/>
              </a:ext>
            </a:extLst>
          </p:cNvPr>
          <p:cNvCxnSpPr>
            <a:stCxn id="12" idx="2"/>
            <a:endCxn id="15" idx="0"/>
          </p:cNvCxnSpPr>
          <p:nvPr/>
        </p:nvCxnSpPr>
        <p:spPr bwMode="auto">
          <a:xfrm rot="16200000" flipH="1">
            <a:off x="3581835" y="4123136"/>
            <a:ext cx="203399" cy="535384"/>
          </a:xfrm>
          <a:prstGeom prst="bentConnector3">
            <a:avLst/>
          </a:prstGeom>
          <a:solidFill>
            <a:schemeClr val="accent1"/>
          </a:solid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7" name="Connector: Elbow 36">
            <a:extLst>
              <a:ext uri="{FF2B5EF4-FFF2-40B4-BE49-F238E27FC236}">
                <a16:creationId xmlns:a16="http://schemas.microsoft.com/office/drawing/2014/main" id="{0D94E9F5-1F34-97B8-4CDB-D34BA3115552}"/>
              </a:ext>
            </a:extLst>
          </p:cNvPr>
          <p:cNvCxnSpPr>
            <a:stCxn id="16" idx="2"/>
            <a:endCxn id="25" idx="0"/>
          </p:cNvCxnSpPr>
          <p:nvPr/>
        </p:nvCxnSpPr>
        <p:spPr bwMode="auto">
          <a:xfrm rot="16200000" flipH="1">
            <a:off x="8594835" y="3910735"/>
            <a:ext cx="203399" cy="960186"/>
          </a:xfrm>
          <a:prstGeom prst="bentConnector3">
            <a:avLst/>
          </a:prstGeom>
          <a:solidFill>
            <a:schemeClr val="accent1"/>
          </a:solid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9" name="Connector: Elbow 38">
            <a:extLst>
              <a:ext uri="{FF2B5EF4-FFF2-40B4-BE49-F238E27FC236}">
                <a16:creationId xmlns:a16="http://schemas.microsoft.com/office/drawing/2014/main" id="{264790AE-B360-3EB4-16E7-D69758A2FDFE}"/>
              </a:ext>
            </a:extLst>
          </p:cNvPr>
          <p:cNvCxnSpPr>
            <a:stCxn id="16" idx="2"/>
            <a:endCxn id="20" idx="0"/>
          </p:cNvCxnSpPr>
          <p:nvPr/>
        </p:nvCxnSpPr>
        <p:spPr bwMode="auto">
          <a:xfrm rot="5400000">
            <a:off x="7174026" y="3450112"/>
            <a:ext cx="203399" cy="1881433"/>
          </a:xfrm>
          <a:prstGeom prst="bentConnector3">
            <a:avLst/>
          </a:prstGeom>
          <a:solidFill>
            <a:schemeClr val="accent1"/>
          </a:solid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1" name="Connector: Elbow 40">
            <a:extLst>
              <a:ext uri="{FF2B5EF4-FFF2-40B4-BE49-F238E27FC236}">
                <a16:creationId xmlns:a16="http://schemas.microsoft.com/office/drawing/2014/main" id="{77AFF51E-DBEC-AF86-7F1B-32861FD78DAB}"/>
              </a:ext>
            </a:extLst>
          </p:cNvPr>
          <p:cNvCxnSpPr>
            <a:stCxn id="12" idx="2"/>
            <a:endCxn id="20" idx="0"/>
          </p:cNvCxnSpPr>
          <p:nvPr/>
        </p:nvCxnSpPr>
        <p:spPr bwMode="auto">
          <a:xfrm rot="16200000" flipH="1">
            <a:off x="4773726" y="2931245"/>
            <a:ext cx="203399" cy="2919166"/>
          </a:xfrm>
          <a:prstGeom prst="bentConnector3">
            <a:avLst/>
          </a:prstGeom>
          <a:solidFill>
            <a:schemeClr val="accent1"/>
          </a:solid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3" name="Connector: Elbow 42">
            <a:extLst>
              <a:ext uri="{FF2B5EF4-FFF2-40B4-BE49-F238E27FC236}">
                <a16:creationId xmlns:a16="http://schemas.microsoft.com/office/drawing/2014/main" id="{DD0FDEB0-CE09-B91D-DDAA-3000CF10EC23}"/>
              </a:ext>
            </a:extLst>
          </p:cNvPr>
          <p:cNvCxnSpPr>
            <a:stCxn id="16" idx="2"/>
            <a:endCxn id="20" idx="0"/>
          </p:cNvCxnSpPr>
          <p:nvPr/>
        </p:nvCxnSpPr>
        <p:spPr bwMode="auto">
          <a:xfrm rot="5400000">
            <a:off x="7174026" y="3450112"/>
            <a:ext cx="203399" cy="1881433"/>
          </a:xfrm>
          <a:prstGeom prst="bentConnector3">
            <a:avLst/>
          </a:prstGeom>
          <a:solidFill>
            <a:schemeClr val="accent1"/>
          </a:solid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04681AA5-FAA5-10D4-71A7-58CE8B572EAE}"/>
              </a:ext>
            </a:extLst>
          </p:cNvPr>
          <p:cNvSpPr txBox="1"/>
          <p:nvPr/>
        </p:nvSpPr>
        <p:spPr>
          <a:xfrm>
            <a:off x="1338134" y="7332725"/>
            <a:ext cx="4519189" cy="514350"/>
          </a:xfrm>
          <a:prstGeom prst="rect">
            <a:avLst/>
          </a:prstGeom>
        </p:spPr>
        <p:txBody>
          <a:bodyPr wrap="square" rtlCol="0" anchor="t">
            <a:normAutofit lnSpcReduction="10000"/>
          </a:bodyPr>
          <a:lstStyle/>
          <a:p>
            <a:pPr algn="l"/>
            <a:r>
              <a:rPr lang="nl-NL" sz="1400" i="1">
                <a:solidFill>
                  <a:schemeClr val="tx2"/>
                </a:solidFill>
                <a:latin typeface="Arial" panose="020B0604020202020204" pitchFamily="34" charset="0"/>
              </a:rPr>
              <a:t>EMA = European </a:t>
            </a:r>
            <a:r>
              <a:rPr lang="nl-NL" sz="1400" i="1" err="1">
                <a:solidFill>
                  <a:schemeClr val="tx2"/>
                </a:solidFill>
                <a:latin typeface="Arial" panose="020B0604020202020204" pitchFamily="34" charset="0"/>
              </a:rPr>
              <a:t>Medicines</a:t>
            </a:r>
            <a:r>
              <a:rPr lang="nl-NL" sz="1400" i="1">
                <a:solidFill>
                  <a:schemeClr val="tx2"/>
                </a:solidFill>
                <a:latin typeface="Arial" panose="020B0604020202020204" pitchFamily="34" charset="0"/>
              </a:rPr>
              <a:t> Agency</a:t>
            </a:r>
          </a:p>
          <a:p>
            <a:pPr algn="l"/>
            <a:r>
              <a:rPr lang="nl-NL" sz="1400" i="1" err="1">
                <a:solidFill>
                  <a:schemeClr val="tx2"/>
                </a:solidFill>
                <a:latin typeface="Arial" panose="020B0604020202020204" pitchFamily="34" charset="0"/>
              </a:rPr>
              <a:t>ATMPs</a:t>
            </a:r>
            <a:r>
              <a:rPr lang="nl-NL" sz="1400" i="1">
                <a:solidFill>
                  <a:schemeClr val="tx2"/>
                </a:solidFill>
                <a:latin typeface="Arial" panose="020B0604020202020204" pitchFamily="34" charset="0"/>
              </a:rPr>
              <a:t>= Advanced </a:t>
            </a:r>
            <a:r>
              <a:rPr lang="nl-NL" sz="1400" i="1" err="1">
                <a:solidFill>
                  <a:schemeClr val="tx2"/>
                </a:solidFill>
                <a:latin typeface="Arial" panose="020B0604020202020204" pitchFamily="34" charset="0"/>
              </a:rPr>
              <a:t>Therapy</a:t>
            </a:r>
            <a:r>
              <a:rPr lang="nl-NL" sz="1400" i="1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  <a:r>
              <a:rPr lang="nl-NL" sz="1400" i="1" err="1">
                <a:solidFill>
                  <a:schemeClr val="tx2"/>
                </a:solidFill>
                <a:latin typeface="Arial" panose="020B0604020202020204" pitchFamily="34" charset="0"/>
              </a:rPr>
              <a:t>Medicinal</a:t>
            </a:r>
            <a:r>
              <a:rPr lang="nl-NL" sz="1400" i="1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  <a:r>
              <a:rPr lang="nl-NL" sz="1400" i="1" err="1">
                <a:solidFill>
                  <a:schemeClr val="tx2"/>
                </a:solidFill>
                <a:latin typeface="Arial" panose="020B0604020202020204" pitchFamily="34" charset="0"/>
              </a:rPr>
              <a:t>Products</a:t>
            </a:r>
            <a:endParaRPr lang="nl-NL" sz="1400" i="1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17F5694-0D0F-7F1B-18D7-794C600E68BD}"/>
              </a:ext>
            </a:extLst>
          </p:cNvPr>
          <p:cNvGrpSpPr/>
          <p:nvPr/>
        </p:nvGrpSpPr>
        <p:grpSpPr>
          <a:xfrm>
            <a:off x="5898232" y="3642953"/>
            <a:ext cx="4636418" cy="646176"/>
            <a:chOff x="5898232" y="3642953"/>
            <a:chExt cx="4636418" cy="646176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A2EEE7E-DCA7-BB6A-CB12-A5E66A0D2AAB}"/>
                </a:ext>
              </a:extLst>
            </p:cNvPr>
            <p:cNvSpPr/>
            <p:nvPr/>
          </p:nvSpPr>
          <p:spPr bwMode="auto">
            <a:xfrm>
              <a:off x="5898232" y="3642953"/>
              <a:ext cx="4636418" cy="646176"/>
            </a:xfrm>
            <a:prstGeom prst="rect">
              <a:avLst/>
            </a:prstGeom>
            <a:solidFill>
              <a:schemeClr val="accent4">
                <a:lumMod val="25000"/>
              </a:schemeClr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square" rtlCol="0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nl-NL" sz="2800" b="1">
                  <a:solidFill>
                    <a:srgbClr val="FFFFFF"/>
                  </a:solidFill>
                </a:rPr>
                <a:t>Gene Therapies</a:t>
              </a:r>
            </a:p>
          </p:txBody>
        </p: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C17F48A2-5562-B129-B796-CEADB1A9A566}"/>
                </a:ext>
              </a:extLst>
            </p:cNvPr>
            <p:cNvGrpSpPr/>
            <p:nvPr/>
          </p:nvGrpSpPr>
          <p:grpSpPr>
            <a:xfrm>
              <a:off x="9882539" y="3832223"/>
              <a:ext cx="176046" cy="264068"/>
              <a:chOff x="7210425" y="2586038"/>
              <a:chExt cx="317500" cy="476250"/>
            </a:xfrm>
            <a:solidFill>
              <a:schemeClr val="tx1"/>
            </a:solidFill>
          </p:grpSpPr>
          <p:sp>
            <p:nvSpPr>
              <p:cNvPr id="49" name="Freeform 38">
                <a:extLst>
                  <a:ext uri="{FF2B5EF4-FFF2-40B4-BE49-F238E27FC236}">
                    <a16:creationId xmlns:a16="http://schemas.microsoft.com/office/drawing/2014/main" id="{16982D37-5171-5FB2-7BDA-A2841BD059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10425" y="2586038"/>
                <a:ext cx="317500" cy="476250"/>
              </a:xfrm>
              <a:custGeom>
                <a:avLst/>
                <a:gdLst>
                  <a:gd name="T0" fmla="*/ 89 w 140"/>
                  <a:gd name="T1" fmla="*/ 105 h 210"/>
                  <a:gd name="T2" fmla="*/ 140 w 140"/>
                  <a:gd name="T3" fmla="*/ 9 h 210"/>
                  <a:gd name="T4" fmla="*/ 132 w 140"/>
                  <a:gd name="T5" fmla="*/ 0 h 210"/>
                  <a:gd name="T6" fmla="*/ 123 w 140"/>
                  <a:gd name="T7" fmla="*/ 9 h 210"/>
                  <a:gd name="T8" fmla="*/ 70 w 140"/>
                  <a:gd name="T9" fmla="*/ 95 h 210"/>
                  <a:gd name="T10" fmla="*/ 18 w 140"/>
                  <a:gd name="T11" fmla="*/ 9 h 210"/>
                  <a:gd name="T12" fmla="*/ 9 w 140"/>
                  <a:gd name="T13" fmla="*/ 0 h 210"/>
                  <a:gd name="T14" fmla="*/ 0 w 140"/>
                  <a:gd name="T15" fmla="*/ 9 h 210"/>
                  <a:gd name="T16" fmla="*/ 52 w 140"/>
                  <a:gd name="T17" fmla="*/ 105 h 210"/>
                  <a:gd name="T18" fmla="*/ 0 w 140"/>
                  <a:gd name="T19" fmla="*/ 201 h 210"/>
                  <a:gd name="T20" fmla="*/ 9 w 140"/>
                  <a:gd name="T21" fmla="*/ 210 h 210"/>
                  <a:gd name="T22" fmla="*/ 18 w 140"/>
                  <a:gd name="T23" fmla="*/ 201 h 210"/>
                  <a:gd name="T24" fmla="*/ 70 w 140"/>
                  <a:gd name="T25" fmla="*/ 115 h 210"/>
                  <a:gd name="T26" fmla="*/ 123 w 140"/>
                  <a:gd name="T27" fmla="*/ 201 h 210"/>
                  <a:gd name="T28" fmla="*/ 132 w 140"/>
                  <a:gd name="T29" fmla="*/ 210 h 210"/>
                  <a:gd name="T30" fmla="*/ 140 w 140"/>
                  <a:gd name="T31" fmla="*/ 201 h 210"/>
                  <a:gd name="T32" fmla="*/ 89 w 140"/>
                  <a:gd name="T33" fmla="*/ 105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0" h="210">
                    <a:moveTo>
                      <a:pt x="89" y="105"/>
                    </a:moveTo>
                    <a:cubicBezTo>
                      <a:pt x="123" y="84"/>
                      <a:pt x="140" y="51"/>
                      <a:pt x="140" y="9"/>
                    </a:cubicBezTo>
                    <a:cubicBezTo>
                      <a:pt x="140" y="4"/>
                      <a:pt x="137" y="0"/>
                      <a:pt x="132" y="0"/>
                    </a:cubicBezTo>
                    <a:cubicBezTo>
                      <a:pt x="127" y="0"/>
                      <a:pt x="123" y="4"/>
                      <a:pt x="123" y="9"/>
                    </a:cubicBezTo>
                    <a:cubicBezTo>
                      <a:pt x="123" y="49"/>
                      <a:pt x="105" y="78"/>
                      <a:pt x="70" y="95"/>
                    </a:cubicBezTo>
                    <a:cubicBezTo>
                      <a:pt x="35" y="78"/>
                      <a:pt x="18" y="49"/>
                      <a:pt x="18" y="9"/>
                    </a:cubicBezTo>
                    <a:cubicBezTo>
                      <a:pt x="18" y="4"/>
                      <a:pt x="14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51"/>
                      <a:pt x="18" y="84"/>
                      <a:pt x="52" y="105"/>
                    </a:cubicBezTo>
                    <a:cubicBezTo>
                      <a:pt x="18" y="126"/>
                      <a:pt x="0" y="159"/>
                      <a:pt x="0" y="201"/>
                    </a:cubicBezTo>
                    <a:cubicBezTo>
                      <a:pt x="0" y="206"/>
                      <a:pt x="4" y="210"/>
                      <a:pt x="9" y="210"/>
                    </a:cubicBezTo>
                    <a:cubicBezTo>
                      <a:pt x="14" y="210"/>
                      <a:pt x="18" y="206"/>
                      <a:pt x="18" y="201"/>
                    </a:cubicBezTo>
                    <a:cubicBezTo>
                      <a:pt x="18" y="161"/>
                      <a:pt x="35" y="132"/>
                      <a:pt x="70" y="115"/>
                    </a:cubicBezTo>
                    <a:cubicBezTo>
                      <a:pt x="105" y="132"/>
                      <a:pt x="123" y="161"/>
                      <a:pt x="123" y="201"/>
                    </a:cubicBezTo>
                    <a:cubicBezTo>
                      <a:pt x="123" y="206"/>
                      <a:pt x="127" y="210"/>
                      <a:pt x="132" y="210"/>
                    </a:cubicBezTo>
                    <a:cubicBezTo>
                      <a:pt x="137" y="210"/>
                      <a:pt x="140" y="206"/>
                      <a:pt x="140" y="201"/>
                    </a:cubicBezTo>
                    <a:cubicBezTo>
                      <a:pt x="140" y="159"/>
                      <a:pt x="123" y="126"/>
                      <a:pt x="89" y="10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500"/>
              </a:p>
            </p:txBody>
          </p:sp>
          <p:sp>
            <p:nvSpPr>
              <p:cNvPr id="50" name="Freeform 39">
                <a:extLst>
                  <a:ext uri="{FF2B5EF4-FFF2-40B4-BE49-F238E27FC236}">
                    <a16:creationId xmlns:a16="http://schemas.microsoft.com/office/drawing/2014/main" id="{7559D53B-D399-D135-5347-DA5B2A683E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69163" y="2614613"/>
                <a:ext cx="201613" cy="20638"/>
              </a:xfrm>
              <a:custGeom>
                <a:avLst/>
                <a:gdLst>
                  <a:gd name="T0" fmla="*/ 84 w 89"/>
                  <a:gd name="T1" fmla="*/ 9 h 9"/>
                  <a:gd name="T2" fmla="*/ 5 w 89"/>
                  <a:gd name="T3" fmla="*/ 9 h 9"/>
                  <a:gd name="T4" fmla="*/ 0 w 89"/>
                  <a:gd name="T5" fmla="*/ 5 h 9"/>
                  <a:gd name="T6" fmla="*/ 5 w 89"/>
                  <a:gd name="T7" fmla="*/ 0 h 9"/>
                  <a:gd name="T8" fmla="*/ 84 w 89"/>
                  <a:gd name="T9" fmla="*/ 0 h 9"/>
                  <a:gd name="T10" fmla="*/ 89 w 89"/>
                  <a:gd name="T11" fmla="*/ 5 h 9"/>
                  <a:gd name="T12" fmla="*/ 84 w 89"/>
                  <a:gd name="T13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9">
                    <a:moveTo>
                      <a:pt x="84" y="9"/>
                    </a:moveTo>
                    <a:cubicBezTo>
                      <a:pt x="5" y="9"/>
                      <a:pt x="5" y="9"/>
                      <a:pt x="5" y="9"/>
                    </a:cubicBezTo>
                    <a:cubicBezTo>
                      <a:pt x="2" y="9"/>
                      <a:pt x="0" y="7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84" y="0"/>
                      <a:pt x="84" y="0"/>
                      <a:pt x="84" y="0"/>
                    </a:cubicBezTo>
                    <a:cubicBezTo>
                      <a:pt x="86" y="0"/>
                      <a:pt x="89" y="2"/>
                      <a:pt x="89" y="5"/>
                    </a:cubicBezTo>
                    <a:cubicBezTo>
                      <a:pt x="89" y="7"/>
                      <a:pt x="86" y="9"/>
                      <a:pt x="84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500"/>
              </a:p>
            </p:txBody>
          </p:sp>
          <p:sp>
            <p:nvSpPr>
              <p:cNvPr id="51" name="Freeform 40">
                <a:extLst>
                  <a:ext uri="{FF2B5EF4-FFF2-40B4-BE49-F238E27FC236}">
                    <a16:creationId xmlns:a16="http://schemas.microsoft.com/office/drawing/2014/main" id="{45DCFDF5-D53B-F507-BBC6-50052AA5D3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83450" y="2676525"/>
                <a:ext cx="174625" cy="22225"/>
              </a:xfrm>
              <a:custGeom>
                <a:avLst/>
                <a:gdLst>
                  <a:gd name="T0" fmla="*/ 72 w 77"/>
                  <a:gd name="T1" fmla="*/ 10 h 10"/>
                  <a:gd name="T2" fmla="*/ 5 w 77"/>
                  <a:gd name="T3" fmla="*/ 10 h 10"/>
                  <a:gd name="T4" fmla="*/ 0 w 77"/>
                  <a:gd name="T5" fmla="*/ 5 h 10"/>
                  <a:gd name="T6" fmla="*/ 5 w 77"/>
                  <a:gd name="T7" fmla="*/ 0 h 10"/>
                  <a:gd name="T8" fmla="*/ 72 w 77"/>
                  <a:gd name="T9" fmla="*/ 0 h 10"/>
                  <a:gd name="T10" fmla="*/ 77 w 77"/>
                  <a:gd name="T11" fmla="*/ 5 h 10"/>
                  <a:gd name="T12" fmla="*/ 72 w 77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7" h="10">
                    <a:moveTo>
                      <a:pt x="72" y="10"/>
                    </a:moveTo>
                    <a:cubicBezTo>
                      <a:pt x="5" y="10"/>
                      <a:pt x="5" y="10"/>
                      <a:pt x="5" y="10"/>
                    </a:cubicBezTo>
                    <a:cubicBezTo>
                      <a:pt x="2" y="10"/>
                      <a:pt x="0" y="8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5" y="0"/>
                      <a:pt x="77" y="2"/>
                      <a:pt x="77" y="5"/>
                    </a:cubicBezTo>
                    <a:cubicBezTo>
                      <a:pt x="77" y="8"/>
                      <a:pt x="75" y="10"/>
                      <a:pt x="72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500"/>
              </a:p>
            </p:txBody>
          </p:sp>
          <p:sp>
            <p:nvSpPr>
              <p:cNvPr id="52" name="Freeform 41">
                <a:extLst>
                  <a:ext uri="{FF2B5EF4-FFF2-40B4-BE49-F238E27FC236}">
                    <a16:creationId xmlns:a16="http://schemas.microsoft.com/office/drawing/2014/main" id="{D745CA29-0688-6719-A4E0-256D25644D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23138" y="2740025"/>
                <a:ext cx="92075" cy="20638"/>
              </a:xfrm>
              <a:custGeom>
                <a:avLst/>
                <a:gdLst>
                  <a:gd name="T0" fmla="*/ 36 w 40"/>
                  <a:gd name="T1" fmla="*/ 9 h 9"/>
                  <a:gd name="T2" fmla="*/ 5 w 40"/>
                  <a:gd name="T3" fmla="*/ 9 h 9"/>
                  <a:gd name="T4" fmla="*/ 0 w 40"/>
                  <a:gd name="T5" fmla="*/ 4 h 9"/>
                  <a:gd name="T6" fmla="*/ 5 w 40"/>
                  <a:gd name="T7" fmla="*/ 0 h 9"/>
                  <a:gd name="T8" fmla="*/ 36 w 40"/>
                  <a:gd name="T9" fmla="*/ 0 h 9"/>
                  <a:gd name="T10" fmla="*/ 40 w 40"/>
                  <a:gd name="T11" fmla="*/ 4 h 9"/>
                  <a:gd name="T12" fmla="*/ 36 w 40"/>
                  <a:gd name="T13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0" h="9">
                    <a:moveTo>
                      <a:pt x="36" y="9"/>
                    </a:moveTo>
                    <a:cubicBezTo>
                      <a:pt x="5" y="9"/>
                      <a:pt x="5" y="9"/>
                      <a:pt x="5" y="9"/>
                    </a:cubicBezTo>
                    <a:cubicBezTo>
                      <a:pt x="3" y="9"/>
                      <a:pt x="0" y="7"/>
                      <a:pt x="0" y="4"/>
                    </a:cubicBezTo>
                    <a:cubicBezTo>
                      <a:pt x="0" y="2"/>
                      <a:pt x="3" y="0"/>
                      <a:pt x="5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8" y="0"/>
                      <a:pt x="40" y="2"/>
                      <a:pt x="40" y="4"/>
                    </a:cubicBezTo>
                    <a:cubicBezTo>
                      <a:pt x="40" y="7"/>
                      <a:pt x="38" y="9"/>
                      <a:pt x="36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500"/>
              </a:p>
            </p:txBody>
          </p:sp>
          <p:sp>
            <p:nvSpPr>
              <p:cNvPr id="53" name="Freeform 42">
                <a:extLst>
                  <a:ext uri="{FF2B5EF4-FFF2-40B4-BE49-F238E27FC236}">
                    <a16:creationId xmlns:a16="http://schemas.microsoft.com/office/drawing/2014/main" id="{CB48B106-772A-F03B-C957-8F322E9F5F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23138" y="2887663"/>
                <a:ext cx="92075" cy="20638"/>
              </a:xfrm>
              <a:custGeom>
                <a:avLst/>
                <a:gdLst>
                  <a:gd name="T0" fmla="*/ 36 w 40"/>
                  <a:gd name="T1" fmla="*/ 9 h 9"/>
                  <a:gd name="T2" fmla="*/ 5 w 40"/>
                  <a:gd name="T3" fmla="*/ 9 h 9"/>
                  <a:gd name="T4" fmla="*/ 0 w 40"/>
                  <a:gd name="T5" fmla="*/ 5 h 9"/>
                  <a:gd name="T6" fmla="*/ 5 w 40"/>
                  <a:gd name="T7" fmla="*/ 0 h 9"/>
                  <a:gd name="T8" fmla="*/ 36 w 40"/>
                  <a:gd name="T9" fmla="*/ 0 h 9"/>
                  <a:gd name="T10" fmla="*/ 40 w 40"/>
                  <a:gd name="T11" fmla="*/ 5 h 9"/>
                  <a:gd name="T12" fmla="*/ 36 w 40"/>
                  <a:gd name="T13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0" h="9">
                    <a:moveTo>
                      <a:pt x="36" y="9"/>
                    </a:moveTo>
                    <a:cubicBezTo>
                      <a:pt x="5" y="9"/>
                      <a:pt x="5" y="9"/>
                      <a:pt x="5" y="9"/>
                    </a:cubicBezTo>
                    <a:cubicBezTo>
                      <a:pt x="3" y="9"/>
                      <a:pt x="0" y="7"/>
                      <a:pt x="0" y="5"/>
                    </a:cubicBezTo>
                    <a:cubicBezTo>
                      <a:pt x="0" y="2"/>
                      <a:pt x="3" y="0"/>
                      <a:pt x="5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8" y="0"/>
                      <a:pt x="40" y="2"/>
                      <a:pt x="40" y="5"/>
                    </a:cubicBezTo>
                    <a:cubicBezTo>
                      <a:pt x="40" y="7"/>
                      <a:pt x="38" y="9"/>
                      <a:pt x="36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500"/>
              </a:p>
            </p:txBody>
          </p:sp>
          <p:sp>
            <p:nvSpPr>
              <p:cNvPr id="54" name="Freeform 43">
                <a:extLst>
                  <a:ext uri="{FF2B5EF4-FFF2-40B4-BE49-F238E27FC236}">
                    <a16:creationId xmlns:a16="http://schemas.microsoft.com/office/drawing/2014/main" id="{B40E7039-9DB8-AD13-E70C-2A7E9CA667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83450" y="2949575"/>
                <a:ext cx="174625" cy="22225"/>
              </a:xfrm>
              <a:custGeom>
                <a:avLst/>
                <a:gdLst>
                  <a:gd name="T0" fmla="*/ 72 w 77"/>
                  <a:gd name="T1" fmla="*/ 10 h 10"/>
                  <a:gd name="T2" fmla="*/ 5 w 77"/>
                  <a:gd name="T3" fmla="*/ 10 h 10"/>
                  <a:gd name="T4" fmla="*/ 0 w 77"/>
                  <a:gd name="T5" fmla="*/ 5 h 10"/>
                  <a:gd name="T6" fmla="*/ 5 w 77"/>
                  <a:gd name="T7" fmla="*/ 0 h 10"/>
                  <a:gd name="T8" fmla="*/ 72 w 77"/>
                  <a:gd name="T9" fmla="*/ 0 h 10"/>
                  <a:gd name="T10" fmla="*/ 77 w 77"/>
                  <a:gd name="T11" fmla="*/ 5 h 10"/>
                  <a:gd name="T12" fmla="*/ 72 w 77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7" h="10">
                    <a:moveTo>
                      <a:pt x="72" y="10"/>
                    </a:moveTo>
                    <a:cubicBezTo>
                      <a:pt x="5" y="10"/>
                      <a:pt x="5" y="10"/>
                      <a:pt x="5" y="10"/>
                    </a:cubicBezTo>
                    <a:cubicBezTo>
                      <a:pt x="2" y="10"/>
                      <a:pt x="0" y="8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5" y="0"/>
                      <a:pt x="77" y="2"/>
                      <a:pt x="77" y="5"/>
                    </a:cubicBezTo>
                    <a:cubicBezTo>
                      <a:pt x="77" y="8"/>
                      <a:pt x="75" y="10"/>
                      <a:pt x="72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500"/>
              </a:p>
            </p:txBody>
          </p:sp>
          <p:sp>
            <p:nvSpPr>
              <p:cNvPr id="55" name="Freeform 44">
                <a:extLst>
                  <a:ext uri="{FF2B5EF4-FFF2-40B4-BE49-F238E27FC236}">
                    <a16:creationId xmlns:a16="http://schemas.microsoft.com/office/drawing/2014/main" id="{5BA4DB00-546E-5C6F-4CFB-C9DCF24720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69163" y="3013075"/>
                <a:ext cx="201613" cy="20638"/>
              </a:xfrm>
              <a:custGeom>
                <a:avLst/>
                <a:gdLst>
                  <a:gd name="T0" fmla="*/ 84 w 89"/>
                  <a:gd name="T1" fmla="*/ 9 h 9"/>
                  <a:gd name="T2" fmla="*/ 5 w 89"/>
                  <a:gd name="T3" fmla="*/ 9 h 9"/>
                  <a:gd name="T4" fmla="*/ 0 w 89"/>
                  <a:gd name="T5" fmla="*/ 4 h 9"/>
                  <a:gd name="T6" fmla="*/ 5 w 89"/>
                  <a:gd name="T7" fmla="*/ 0 h 9"/>
                  <a:gd name="T8" fmla="*/ 84 w 89"/>
                  <a:gd name="T9" fmla="*/ 0 h 9"/>
                  <a:gd name="T10" fmla="*/ 89 w 89"/>
                  <a:gd name="T11" fmla="*/ 4 h 9"/>
                  <a:gd name="T12" fmla="*/ 84 w 89"/>
                  <a:gd name="T13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9">
                    <a:moveTo>
                      <a:pt x="84" y="9"/>
                    </a:moveTo>
                    <a:cubicBezTo>
                      <a:pt x="5" y="9"/>
                      <a:pt x="5" y="9"/>
                      <a:pt x="5" y="9"/>
                    </a:cubicBezTo>
                    <a:cubicBezTo>
                      <a:pt x="2" y="9"/>
                      <a:pt x="0" y="7"/>
                      <a:pt x="0" y="4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84" y="0"/>
                      <a:pt x="84" y="0"/>
                      <a:pt x="84" y="0"/>
                    </a:cubicBezTo>
                    <a:cubicBezTo>
                      <a:pt x="86" y="0"/>
                      <a:pt x="89" y="2"/>
                      <a:pt x="89" y="4"/>
                    </a:cubicBezTo>
                    <a:cubicBezTo>
                      <a:pt x="89" y="7"/>
                      <a:pt x="86" y="9"/>
                      <a:pt x="84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500"/>
              </a:p>
            </p:txBody>
          </p:sp>
        </p:grp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115507A4-F524-5159-2C8C-23FEB718620F}"/>
              </a:ext>
            </a:extLst>
          </p:cNvPr>
          <p:cNvGrpSpPr/>
          <p:nvPr/>
        </p:nvGrpSpPr>
        <p:grpSpPr>
          <a:xfrm>
            <a:off x="1097633" y="3642953"/>
            <a:ext cx="4636418" cy="646176"/>
            <a:chOff x="1097633" y="3642953"/>
            <a:chExt cx="4636418" cy="646176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DF636601-42AB-D114-8494-0DF932E803E0}"/>
                </a:ext>
              </a:extLst>
            </p:cNvPr>
            <p:cNvSpPr/>
            <p:nvPr/>
          </p:nvSpPr>
          <p:spPr bwMode="auto">
            <a:xfrm>
              <a:off x="1097633" y="3642953"/>
              <a:ext cx="4636418" cy="646176"/>
            </a:xfrm>
            <a:prstGeom prst="rect">
              <a:avLst/>
            </a:prstGeom>
            <a:solidFill>
              <a:srgbClr val="182555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square" rtlCol="0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nl-NL" sz="2800" b="1" err="1">
                  <a:solidFill>
                    <a:srgbClr val="FFFFFF"/>
                  </a:solidFill>
                </a:rPr>
                <a:t>Cell</a:t>
              </a:r>
              <a:r>
                <a:rPr lang="nl-NL" sz="2800" b="1">
                  <a:solidFill>
                    <a:srgbClr val="FFFFFF"/>
                  </a:solidFill>
                </a:rPr>
                <a:t> Therapies</a:t>
              </a:r>
            </a:p>
          </p:txBody>
        </p:sp>
        <p:pic>
          <p:nvPicPr>
            <p:cNvPr id="57" name="Graphic 56" descr="Germ outline">
              <a:extLst>
                <a:ext uri="{FF2B5EF4-FFF2-40B4-BE49-F238E27FC236}">
                  <a16:creationId xmlns:a16="http://schemas.microsoft.com/office/drawing/2014/main" id="{D313D4DF-A500-6859-BC83-1F30E2080E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917808" y="3750281"/>
              <a:ext cx="463450" cy="4634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59793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4" grpId="0" animBg="1"/>
      <p:bldP spid="14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32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hemicals icon">
            <a:extLst>
              <a:ext uri="{FF2B5EF4-FFF2-40B4-BE49-F238E27FC236}">
                <a16:creationId xmlns:a16="http://schemas.microsoft.com/office/drawing/2014/main" id="{8FAE5296-EDCB-56B1-5B50-AD240FFC7C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177" y="5449534"/>
            <a:ext cx="2352675" cy="156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hemicals icon">
            <a:extLst>
              <a:ext uri="{FF2B5EF4-FFF2-40B4-BE49-F238E27FC236}">
                <a16:creationId xmlns:a16="http://schemas.microsoft.com/office/drawing/2014/main" id="{9CAA306E-3484-55F8-1A52-D27E6B8CD7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7465" y="5993611"/>
            <a:ext cx="1537197" cy="1025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hemicals icon">
            <a:extLst>
              <a:ext uri="{FF2B5EF4-FFF2-40B4-BE49-F238E27FC236}">
                <a16:creationId xmlns:a16="http://schemas.microsoft.com/office/drawing/2014/main" id="{88E04CED-4C7D-FBE5-E911-321441F955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3221" y="6322528"/>
            <a:ext cx="1044206" cy="696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4930178A-2C93-ADDE-5ED2-22E72ADBC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Cell and Gene Therapy</a:t>
            </a:r>
            <a:endParaRPr lang="nl-NL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952FC5F8-4E9C-8513-430E-DFA9172D82AD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28580" y="2812349"/>
            <a:ext cx="4267200" cy="2216198"/>
          </a:xfrm>
        </p:spPr>
        <p:txBody>
          <a:bodyPr/>
          <a:lstStyle/>
          <a:p>
            <a:pPr marL="0" indent="0" algn="l">
              <a:buNone/>
            </a:pPr>
            <a:r>
              <a:rPr lang="nl-NL" sz="1800" b="1" err="1">
                <a:solidFill>
                  <a:schemeClr val="accent6"/>
                </a:solidFill>
                <a:cs typeface="Calibri" panose="020F0502020204030204" pitchFamily="34" charset="0"/>
              </a:rPr>
              <a:t>Characteristics</a:t>
            </a:r>
            <a:endParaRPr lang="nl-NL" sz="1800" b="1">
              <a:solidFill>
                <a:schemeClr val="accent6"/>
              </a:solidFill>
              <a:cs typeface="Calibri" panose="020F050202020403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Patient-specific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“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Scale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-out” approach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Several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batches at small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scale</a:t>
            </a:r>
            <a:endParaRPr lang="nl-NL" sz="1800">
              <a:solidFill>
                <a:schemeClr val="accent6"/>
              </a:solidFill>
              <a:cs typeface="Calibri" panose="020F0502020204030204" pitchFamily="34" charset="0"/>
            </a:endParaRP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nl-NL"/>
          </a:p>
        </p:txBody>
      </p:sp>
      <p:sp>
        <p:nvSpPr>
          <p:cNvPr id="13" name="Text Placeholder 16">
            <a:extLst>
              <a:ext uri="{FF2B5EF4-FFF2-40B4-BE49-F238E27FC236}">
                <a16:creationId xmlns:a16="http://schemas.microsoft.com/office/drawing/2014/main" id="{DF5FFDE7-2A90-2716-964E-D5122F684FBE}"/>
              </a:ext>
            </a:extLst>
          </p:cNvPr>
          <p:cNvSpPr txBox="1">
            <a:spLocks/>
          </p:cNvSpPr>
          <p:nvPr/>
        </p:nvSpPr>
        <p:spPr>
          <a:xfrm>
            <a:off x="628580" y="2094047"/>
            <a:ext cx="4266526" cy="614252"/>
          </a:xfrm>
          <a:prstGeom prst="rect">
            <a:avLst/>
          </a:prstGeom>
          <a:solidFill>
            <a:schemeClr val="tx2"/>
          </a:solidFill>
        </p:spPr>
        <p:txBody>
          <a:bodyPr tIns="90000"/>
          <a:lstStyle>
            <a:lvl1pPr marL="225425" indent="-225425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tabLst>
                <a:tab pos="225425" algn="l"/>
              </a:tabLst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27063" indent="-287338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5425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54125" indent="-277813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541463" indent="-227013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»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402336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5488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8640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1792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nl-NL" sz="1800" spc="200">
                <a:solidFill>
                  <a:schemeClr val="tx1"/>
                </a:solidFill>
                <a:latin typeface="+mj-lt"/>
              </a:rPr>
              <a:t>AUTOLOGOUS</a:t>
            </a:r>
          </a:p>
        </p:txBody>
      </p:sp>
      <p:sp>
        <p:nvSpPr>
          <p:cNvPr id="14" name="Text Placeholder 17">
            <a:extLst>
              <a:ext uri="{FF2B5EF4-FFF2-40B4-BE49-F238E27FC236}">
                <a16:creationId xmlns:a16="http://schemas.microsoft.com/office/drawing/2014/main" id="{9E167217-357B-C49B-F44E-75B6CB263C8F}"/>
              </a:ext>
            </a:extLst>
          </p:cNvPr>
          <p:cNvSpPr txBox="1">
            <a:spLocks/>
          </p:cNvSpPr>
          <p:nvPr/>
        </p:nvSpPr>
        <p:spPr>
          <a:xfrm>
            <a:off x="6782136" y="2094047"/>
            <a:ext cx="4266526" cy="61425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tIns="90000"/>
          <a:lstStyle>
            <a:lvl1pPr marL="225425" indent="-225425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tabLst>
                <a:tab pos="225425" algn="l"/>
              </a:tabLst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27063" indent="-287338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5425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54125" indent="-277813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541463" indent="-227013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»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402336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5488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8640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1792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nl-NL" sz="1800" spc="200">
                <a:solidFill>
                  <a:schemeClr val="tx1"/>
                </a:solidFill>
                <a:latin typeface="+mj-lt"/>
              </a:rPr>
              <a:t>ALLOGENEIC</a:t>
            </a:r>
          </a:p>
        </p:txBody>
      </p:sp>
      <p:sp>
        <p:nvSpPr>
          <p:cNvPr id="15" name="Text Placeholder 20">
            <a:extLst>
              <a:ext uri="{FF2B5EF4-FFF2-40B4-BE49-F238E27FC236}">
                <a16:creationId xmlns:a16="http://schemas.microsoft.com/office/drawing/2014/main" id="{4F26B216-BC35-6008-39B9-70D80C3AB44B}"/>
              </a:ext>
            </a:extLst>
          </p:cNvPr>
          <p:cNvSpPr txBox="1">
            <a:spLocks/>
          </p:cNvSpPr>
          <p:nvPr/>
        </p:nvSpPr>
        <p:spPr>
          <a:xfrm>
            <a:off x="6782135" y="2813002"/>
            <a:ext cx="4834131" cy="2216198"/>
          </a:xfrm>
          <a:prstGeom prst="rect">
            <a:avLst/>
          </a:prstGeom>
        </p:spPr>
        <p:txBody>
          <a:bodyPr/>
          <a:lstStyle>
            <a:lvl1pPr marL="225425" indent="-225425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tabLst>
                <a:tab pos="225425" algn="l"/>
              </a:tabLst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27063" indent="-287338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5425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54125" indent="-277813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541463" indent="-227013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»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402336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5488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8640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1792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nl-NL" sz="1800" b="1" dirty="0" err="1">
                <a:solidFill>
                  <a:schemeClr val="accent6"/>
                </a:solidFill>
                <a:cs typeface="Calibri" panose="020F0502020204030204" pitchFamily="34" charset="0"/>
              </a:rPr>
              <a:t>Characteristics</a:t>
            </a:r>
            <a:endParaRPr lang="nl-NL" sz="1800" b="1" dirty="0">
              <a:solidFill>
                <a:schemeClr val="accent6"/>
              </a:solidFill>
              <a:cs typeface="Calibri" panose="020F0502020204030204" pitchFamily="34" charset="0"/>
            </a:endParaRPr>
          </a:p>
          <a:p>
            <a:pPr marL="342900" indent="-342900"/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Anonymous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 donors, off-</a:t>
            </a: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the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-</a:t>
            </a: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shelf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therapy</a:t>
            </a:r>
            <a:endParaRPr lang="nl-NL" sz="1800" dirty="0">
              <a:solidFill>
                <a:schemeClr val="accent6"/>
              </a:solidFill>
              <a:cs typeface="Calibri" panose="020F0502020204030204" pitchFamily="34" charset="0"/>
            </a:endParaRPr>
          </a:p>
          <a:p>
            <a:pPr marL="342900" indent="-342900"/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“</a:t>
            </a: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Scale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-up” approach</a:t>
            </a:r>
          </a:p>
          <a:p>
            <a:pPr marL="342900" indent="-342900"/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Scalability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to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 produce </a:t>
            </a: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higher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 volumes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30F6C6F4-FC26-CB54-3CC3-48F0DDC48A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6775" y="6237497"/>
            <a:ext cx="1009650" cy="100012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393C5DD-FB36-C1B4-31A0-166EF48A6E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7275" y="5132597"/>
            <a:ext cx="1009650" cy="100012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4A69B0F6-FA58-4DAE-C4E5-A3C5442A73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47875" y="5737434"/>
            <a:ext cx="1009650" cy="100012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E87B3B81-D64A-4F48-471D-FFE2CAC99F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7885" y="5132597"/>
            <a:ext cx="1009650" cy="100012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5A83A644-E8A9-B824-5BE2-78D51E49A4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0807" y="6337509"/>
            <a:ext cx="1009650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8097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930178A-2C93-ADDE-5ED2-22E72ADBC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Challenges of Cell and Gene Therapy Production</a:t>
            </a:r>
            <a:endParaRPr lang="nl-NL" sz="360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3533CF9F-FE2A-691A-C3A2-5CCD3F0747C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solidFill>
            <a:schemeClr val="tx2"/>
          </a:solidFill>
        </p:spPr>
        <p:txBody>
          <a:bodyPr bIns="46800"/>
          <a:lstStyle/>
          <a:p>
            <a:r>
              <a:rPr lang="nl-NL">
                <a:solidFill>
                  <a:schemeClr val="tx1"/>
                </a:solidFill>
              </a:rPr>
              <a:t>AUTOLOGOUS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C8B0178A-E694-3D8F-0D79-C1A0E16AFAA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r>
              <a:rPr lang="nl-NL">
                <a:solidFill>
                  <a:schemeClr val="tx1"/>
                </a:solidFill>
              </a:rPr>
              <a:t>ALLOGENEIC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ADFA9505-0FBD-1A73-69C8-EE4DC79D66FD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>
            <a:normAutofit fontScale="92500"/>
          </a:bodyPr>
          <a:lstStyle/>
          <a:p>
            <a:r>
              <a:rPr lang="nl-NL"/>
              <a:t>OVERALL CGT CHALLENGES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952FC5F8-4E9C-8513-430E-DFA9172D82AD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pPr marL="0" indent="0" algn="l">
              <a:buNone/>
            </a:pPr>
            <a:r>
              <a:rPr lang="nl-NL" sz="1800" b="1" dirty="0" err="1">
                <a:solidFill>
                  <a:schemeClr val="accent6"/>
                </a:solidFill>
                <a:cs typeface="Calibri" panose="020F0502020204030204" pitchFamily="34" charset="0"/>
              </a:rPr>
              <a:t>Characteristics</a:t>
            </a:r>
            <a:endParaRPr lang="nl-NL" sz="1800" b="1" dirty="0">
              <a:solidFill>
                <a:schemeClr val="accent6"/>
              </a:solidFill>
              <a:cs typeface="Calibri" panose="020F050202020403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Patient-specific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“</a:t>
            </a: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Scale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-out” approach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Several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 batches at small </a:t>
            </a: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scale</a:t>
            </a:r>
            <a:endParaRPr lang="nl-NL" sz="1800" dirty="0">
              <a:solidFill>
                <a:schemeClr val="accent6"/>
              </a:solidFill>
              <a:cs typeface="Calibri" panose="020F0502020204030204" pitchFamily="34" charset="0"/>
            </a:endParaRPr>
          </a:p>
          <a:p>
            <a:pPr marL="0" indent="0" algn="l">
              <a:buNone/>
            </a:pPr>
            <a:r>
              <a:rPr lang="nl-NL" sz="1800" b="1" dirty="0" err="1">
                <a:solidFill>
                  <a:schemeClr val="accent6"/>
                </a:solidFill>
                <a:cs typeface="Calibri" panose="020F0502020204030204" pitchFamily="34" charset="0"/>
              </a:rPr>
              <a:t>Challenges</a:t>
            </a:r>
            <a:endParaRPr lang="nl-NL" sz="1800" b="1" dirty="0">
              <a:solidFill>
                <a:schemeClr val="accent6"/>
              </a:solidFill>
              <a:cs typeface="Calibri" panose="020F050202020403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Expensive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 batch processing.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Complicated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supply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 chain.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Need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for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 flexibility and </a:t>
            </a: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agility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.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nl-NL" dirty="0"/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20E72D13-6205-AB6B-8292-DD51829730E9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181936" y="2813002"/>
            <a:ext cx="4553356" cy="4768328"/>
          </a:xfrm>
        </p:spPr>
        <p:txBody>
          <a:bodyPr/>
          <a:lstStyle/>
          <a:p>
            <a:pPr marL="0" indent="0" algn="l">
              <a:buNone/>
            </a:pPr>
            <a:r>
              <a:rPr lang="nl-NL" sz="1800" b="1" dirty="0" err="1">
                <a:solidFill>
                  <a:schemeClr val="accent6"/>
                </a:solidFill>
                <a:cs typeface="Calibri" panose="020F0502020204030204" pitchFamily="34" charset="0"/>
              </a:rPr>
              <a:t>Characteristics</a:t>
            </a:r>
            <a:endParaRPr lang="nl-NL" sz="1800" b="1" dirty="0">
              <a:solidFill>
                <a:schemeClr val="accent6"/>
              </a:solidFill>
              <a:cs typeface="Calibri" panose="020F050202020403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Anonymous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 donors, off-</a:t>
            </a: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the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-</a:t>
            </a: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shelf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therapy</a:t>
            </a:r>
            <a:endParaRPr lang="nl-NL" sz="1800" dirty="0">
              <a:solidFill>
                <a:schemeClr val="accent6"/>
              </a:solidFill>
              <a:cs typeface="Calibri" panose="020F050202020403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“</a:t>
            </a: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Scale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-up” approach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Scalability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to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 produce </a:t>
            </a: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higher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 volumes</a:t>
            </a:r>
          </a:p>
          <a:p>
            <a:pPr marL="0" indent="0" algn="l">
              <a:buNone/>
            </a:pPr>
            <a:r>
              <a:rPr lang="nl-NL" sz="1800" b="1" dirty="0" err="1">
                <a:solidFill>
                  <a:schemeClr val="accent6"/>
                </a:solidFill>
                <a:cs typeface="Calibri" panose="020F0502020204030204" pitchFamily="34" charset="0"/>
              </a:rPr>
              <a:t>Challenges</a:t>
            </a:r>
            <a:endParaRPr lang="nl-NL" sz="1800" b="1" dirty="0">
              <a:solidFill>
                <a:schemeClr val="accent6"/>
              </a:solidFill>
              <a:cs typeface="Calibri" panose="020F0502020204030204" pitchFamily="34" charset="0"/>
            </a:endParaRP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Improve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 product quality and </a:t>
            </a: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consistency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.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Reduce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costs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for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scaling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-up.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nl-NL" sz="1800" dirty="0" err="1">
                <a:solidFill>
                  <a:schemeClr val="accent6"/>
                </a:solidFill>
                <a:cs typeface="Calibri" panose="020F0502020204030204" pitchFamily="34" charset="0"/>
              </a:rPr>
              <a:t>Centralized</a:t>
            </a:r>
            <a:r>
              <a:rPr lang="nl-NL" sz="1800" dirty="0">
                <a:solidFill>
                  <a:schemeClr val="accent6"/>
                </a:solidFill>
                <a:cs typeface="Calibri" panose="020F0502020204030204" pitchFamily="34" charset="0"/>
              </a:rPr>
              <a:t> systems.</a:t>
            </a:r>
            <a:endParaRPr lang="nl-NL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09FF4291-36EA-9C2C-2B9B-E9BB31C7BE7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800" b="1" dirty="0">
                <a:solidFill>
                  <a:srgbClr val="1B1B1B"/>
                </a:solidFill>
              </a:rPr>
              <a:t>Adaptive Process Strategies: </a:t>
            </a:r>
            <a:r>
              <a:rPr lang="en-US" sz="1800" dirty="0">
                <a:solidFill>
                  <a:srgbClr val="1B1B1B"/>
                </a:solidFill>
              </a:rPr>
              <a:t>CGT manufacturing processes need to be highly adaptive to account for the variability inherent in living products.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800" b="1" dirty="0">
                <a:solidFill>
                  <a:srgbClr val="1B1B1B"/>
                </a:solidFill>
              </a:rPr>
              <a:t>Online Process Monitoring and Integrated Control: </a:t>
            </a:r>
            <a:r>
              <a:rPr lang="en-US" sz="1800" dirty="0">
                <a:solidFill>
                  <a:srgbClr val="1B1B1B"/>
                </a:solidFill>
              </a:rPr>
              <a:t>essential for distinguishing processes, detecting changes, and adapting in real-time.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800" b="1" dirty="0">
                <a:solidFill>
                  <a:srgbClr val="1B1B1B"/>
                </a:solidFill>
              </a:rPr>
              <a:t>Quality by Design (</a:t>
            </a:r>
            <a:r>
              <a:rPr lang="en-US" sz="1800" b="1" dirty="0" err="1">
                <a:solidFill>
                  <a:srgbClr val="1B1B1B"/>
                </a:solidFill>
              </a:rPr>
              <a:t>QbD</a:t>
            </a:r>
            <a:r>
              <a:rPr lang="en-US" sz="1800" b="1" dirty="0">
                <a:solidFill>
                  <a:srgbClr val="1B1B1B"/>
                </a:solidFill>
              </a:rPr>
              <a:t>):</a:t>
            </a:r>
            <a:r>
              <a:rPr lang="en-US" sz="1800" dirty="0">
                <a:solidFill>
                  <a:srgbClr val="1B1B1B"/>
                </a:solidFill>
              </a:rPr>
              <a:t> </a:t>
            </a:r>
            <a:r>
              <a:rPr lang="en-US" sz="1800" b="0" i="0" dirty="0">
                <a:solidFill>
                  <a:srgbClr val="1B1B1B"/>
                </a:solidFill>
                <a:effectLst/>
              </a:rPr>
              <a:t>the field is moving towards a higher level of process understanding and incorporating </a:t>
            </a:r>
            <a:r>
              <a:rPr lang="en-US" b="1" i="0" dirty="0">
                <a:solidFill>
                  <a:srgbClr val="1B1B1B"/>
                </a:solidFill>
                <a:effectLst/>
              </a:rPr>
              <a:t>a</a:t>
            </a:r>
            <a:r>
              <a:rPr lang="en-US" sz="1800" b="1" dirty="0">
                <a:solidFill>
                  <a:srgbClr val="1B1B1B"/>
                </a:solidFill>
              </a:rPr>
              <a:t>dvanced </a:t>
            </a:r>
            <a:r>
              <a:rPr lang="en-US" b="1" dirty="0">
                <a:solidFill>
                  <a:srgbClr val="1B1B1B"/>
                </a:solidFill>
              </a:rPr>
              <a:t>a</a:t>
            </a:r>
            <a:r>
              <a:rPr lang="en-US" sz="1800" b="1" dirty="0">
                <a:solidFill>
                  <a:srgbClr val="1B1B1B"/>
                </a:solidFill>
              </a:rPr>
              <a:t>utomated systems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858251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Word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9558947-83AE-5336-9A9A-41CDCD972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V-Control for CGT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C90503D-BFC8-2B58-F039-7A524AB8F81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8581" y="3878379"/>
            <a:ext cx="9128877" cy="1101400"/>
          </a:xfrm>
        </p:spPr>
        <p:txBody>
          <a:bodyPr>
            <a:normAutofit/>
          </a:bodyPr>
          <a:lstStyle/>
          <a:p>
            <a:r>
              <a:rPr lang="en-US"/>
              <a:t>Advanced automation in bioprocessing for CGT development and production</a:t>
            </a:r>
          </a:p>
        </p:txBody>
      </p:sp>
    </p:spTree>
    <p:extLst>
      <p:ext uri="{BB962C8B-B14F-4D97-AF65-F5344CB8AC3E}">
        <p14:creationId xmlns:p14="http://schemas.microsoft.com/office/powerpoint/2010/main" val="31317809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A393DF9F-D4F1-B5C7-2DE7-DCB8A4C664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678" y="4832455"/>
            <a:ext cx="3415274" cy="2566506"/>
          </a:xfrm>
          <a:prstGeom prst="rect">
            <a:avLst/>
          </a:prstGeom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5788B67-0519-456E-BFFF-64C023B776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l-NL" b="1"/>
              <a:t>V-Control</a:t>
            </a:r>
            <a:r>
              <a:rPr lang="nl-NL"/>
              <a:t>: DeltaV Application </a:t>
            </a:r>
            <a:r>
              <a:rPr lang="nl-NL" err="1"/>
              <a:t>designed</a:t>
            </a:r>
            <a:r>
              <a:rPr lang="nl-NL"/>
              <a:t> </a:t>
            </a:r>
            <a:r>
              <a:rPr lang="nl-NL" err="1"/>
              <a:t>for</a:t>
            </a:r>
            <a:r>
              <a:rPr lang="nl-NL"/>
              <a:t> </a:t>
            </a:r>
            <a:r>
              <a:rPr lang="nl-NL" err="1"/>
              <a:t>bioprocessing</a:t>
            </a:r>
            <a:endParaRPr lang="nl-NL"/>
          </a:p>
          <a:p>
            <a:r>
              <a:rPr lang="nl-NL" b="1" err="1"/>
              <a:t>Livit</a:t>
            </a:r>
            <a:r>
              <a:rPr lang="nl-NL" b="1"/>
              <a:t> </a:t>
            </a:r>
            <a:r>
              <a:rPr lang="nl-NL" b="1" err="1"/>
              <a:t>Flex</a:t>
            </a:r>
            <a:r>
              <a:rPr lang="nl-NL" b="1"/>
              <a:t> and </a:t>
            </a:r>
            <a:r>
              <a:rPr lang="nl-NL" b="1" err="1"/>
              <a:t>AppliFlex</a:t>
            </a:r>
            <a:r>
              <a:rPr lang="nl-NL" b="1"/>
              <a:t>: </a:t>
            </a:r>
            <a:r>
              <a:rPr lang="nl-NL"/>
              <a:t>Bioreactor system </a:t>
            </a:r>
            <a:r>
              <a:rPr lang="nl-NL" err="1"/>
              <a:t>designed</a:t>
            </a:r>
            <a:r>
              <a:rPr lang="nl-NL"/>
              <a:t> </a:t>
            </a:r>
            <a:r>
              <a:rPr lang="nl-NL" err="1"/>
              <a:t>for</a:t>
            </a:r>
            <a:r>
              <a:rPr lang="nl-NL"/>
              <a:t> </a:t>
            </a:r>
            <a:r>
              <a:rPr lang="nl-NL" err="1"/>
              <a:t>Cell</a:t>
            </a:r>
            <a:r>
              <a:rPr lang="nl-NL"/>
              <a:t> and Gene </a:t>
            </a:r>
            <a:r>
              <a:rPr lang="nl-NL" err="1"/>
              <a:t>Therapy</a:t>
            </a:r>
            <a:endParaRPr lang="nl-NL"/>
          </a:p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1A288C9-F098-4620-CEB3-6A0C5A81F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V-Control </a:t>
            </a:r>
            <a:r>
              <a:rPr lang="nl-NL" err="1"/>
              <a:t>for</a:t>
            </a:r>
            <a:r>
              <a:rPr lang="nl-NL"/>
              <a:t> CGT</a:t>
            </a:r>
            <a:endParaRPr lang="en-US"/>
          </a:p>
        </p:txBody>
      </p:sp>
      <p:sp>
        <p:nvSpPr>
          <p:cNvPr id="8" name="Freeform 13">
            <a:extLst>
              <a:ext uri="{FF2B5EF4-FFF2-40B4-BE49-F238E27FC236}">
                <a16:creationId xmlns:a16="http://schemas.microsoft.com/office/drawing/2014/main" id="{8E19A8F2-0939-2ADB-DB9A-7592DA3C4F72}"/>
              </a:ext>
            </a:extLst>
          </p:cNvPr>
          <p:cNvSpPr>
            <a:spLocks noEditPoints="1"/>
          </p:cNvSpPr>
          <p:nvPr/>
        </p:nvSpPr>
        <p:spPr bwMode="auto">
          <a:xfrm>
            <a:off x="12040719" y="1868388"/>
            <a:ext cx="783974" cy="803357"/>
          </a:xfrm>
          <a:custGeom>
            <a:avLst/>
            <a:gdLst>
              <a:gd name="T0" fmla="*/ 188 w 198"/>
              <a:gd name="T1" fmla="*/ 161 h 203"/>
              <a:gd name="T2" fmla="*/ 128 w 198"/>
              <a:gd name="T3" fmla="*/ 80 h 203"/>
              <a:gd name="T4" fmla="*/ 127 w 198"/>
              <a:gd name="T5" fmla="*/ 76 h 203"/>
              <a:gd name="T6" fmla="*/ 127 w 198"/>
              <a:gd name="T7" fmla="*/ 15 h 203"/>
              <a:gd name="T8" fmla="*/ 135 w 198"/>
              <a:gd name="T9" fmla="*/ 8 h 203"/>
              <a:gd name="T10" fmla="*/ 127 w 198"/>
              <a:gd name="T11" fmla="*/ 0 h 203"/>
              <a:gd name="T12" fmla="*/ 70 w 198"/>
              <a:gd name="T13" fmla="*/ 0 h 203"/>
              <a:gd name="T14" fmla="*/ 63 w 198"/>
              <a:gd name="T15" fmla="*/ 8 h 203"/>
              <a:gd name="T16" fmla="*/ 70 w 198"/>
              <a:gd name="T17" fmla="*/ 15 h 203"/>
              <a:gd name="T18" fmla="*/ 70 w 198"/>
              <a:gd name="T19" fmla="*/ 76 h 203"/>
              <a:gd name="T20" fmla="*/ 69 w 198"/>
              <a:gd name="T21" fmla="*/ 80 h 203"/>
              <a:gd name="T22" fmla="*/ 10 w 198"/>
              <a:gd name="T23" fmla="*/ 161 h 203"/>
              <a:gd name="T24" fmla="*/ 3 w 198"/>
              <a:gd name="T25" fmla="*/ 190 h 203"/>
              <a:gd name="T26" fmla="*/ 27 w 198"/>
              <a:gd name="T27" fmla="*/ 203 h 203"/>
              <a:gd name="T28" fmla="*/ 170 w 198"/>
              <a:gd name="T29" fmla="*/ 203 h 203"/>
              <a:gd name="T30" fmla="*/ 195 w 198"/>
              <a:gd name="T31" fmla="*/ 190 h 203"/>
              <a:gd name="T32" fmla="*/ 188 w 198"/>
              <a:gd name="T33" fmla="*/ 161 h 203"/>
              <a:gd name="T34" fmla="*/ 63 w 198"/>
              <a:gd name="T35" fmla="*/ 106 h 203"/>
              <a:gd name="T36" fmla="*/ 77 w 198"/>
              <a:gd name="T37" fmla="*/ 86 h 203"/>
              <a:gd name="T38" fmla="*/ 81 w 198"/>
              <a:gd name="T39" fmla="*/ 76 h 203"/>
              <a:gd name="T40" fmla="*/ 81 w 198"/>
              <a:gd name="T41" fmla="*/ 15 h 203"/>
              <a:gd name="T42" fmla="*/ 117 w 198"/>
              <a:gd name="T43" fmla="*/ 15 h 203"/>
              <a:gd name="T44" fmla="*/ 117 w 198"/>
              <a:gd name="T45" fmla="*/ 76 h 203"/>
              <a:gd name="T46" fmla="*/ 120 w 198"/>
              <a:gd name="T47" fmla="*/ 86 h 203"/>
              <a:gd name="T48" fmla="*/ 135 w 198"/>
              <a:gd name="T49" fmla="*/ 106 h 203"/>
              <a:gd name="T50" fmla="*/ 63 w 198"/>
              <a:gd name="T51" fmla="*/ 10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98" h="203">
                <a:moveTo>
                  <a:pt x="188" y="161"/>
                </a:moveTo>
                <a:cubicBezTo>
                  <a:pt x="128" y="80"/>
                  <a:pt x="128" y="80"/>
                  <a:pt x="128" y="80"/>
                </a:cubicBezTo>
                <a:cubicBezTo>
                  <a:pt x="128" y="79"/>
                  <a:pt x="127" y="77"/>
                  <a:pt x="127" y="76"/>
                </a:cubicBezTo>
                <a:cubicBezTo>
                  <a:pt x="127" y="15"/>
                  <a:pt x="127" y="15"/>
                  <a:pt x="127" y="15"/>
                </a:cubicBezTo>
                <a:cubicBezTo>
                  <a:pt x="131" y="15"/>
                  <a:pt x="135" y="12"/>
                  <a:pt x="135" y="8"/>
                </a:cubicBezTo>
                <a:cubicBezTo>
                  <a:pt x="135" y="3"/>
                  <a:pt x="131" y="0"/>
                  <a:pt x="127" y="0"/>
                </a:cubicBezTo>
                <a:cubicBezTo>
                  <a:pt x="70" y="0"/>
                  <a:pt x="70" y="0"/>
                  <a:pt x="70" y="0"/>
                </a:cubicBezTo>
                <a:cubicBezTo>
                  <a:pt x="66" y="0"/>
                  <a:pt x="63" y="3"/>
                  <a:pt x="63" y="8"/>
                </a:cubicBezTo>
                <a:cubicBezTo>
                  <a:pt x="63" y="12"/>
                  <a:pt x="66" y="15"/>
                  <a:pt x="70" y="15"/>
                </a:cubicBezTo>
                <a:cubicBezTo>
                  <a:pt x="70" y="76"/>
                  <a:pt x="70" y="76"/>
                  <a:pt x="70" y="76"/>
                </a:cubicBezTo>
                <a:cubicBezTo>
                  <a:pt x="70" y="77"/>
                  <a:pt x="70" y="79"/>
                  <a:pt x="69" y="80"/>
                </a:cubicBezTo>
                <a:cubicBezTo>
                  <a:pt x="10" y="161"/>
                  <a:pt x="10" y="161"/>
                  <a:pt x="10" y="161"/>
                </a:cubicBezTo>
                <a:cubicBezTo>
                  <a:pt x="2" y="172"/>
                  <a:pt x="0" y="182"/>
                  <a:pt x="3" y="190"/>
                </a:cubicBezTo>
                <a:cubicBezTo>
                  <a:pt x="7" y="198"/>
                  <a:pt x="15" y="203"/>
                  <a:pt x="27" y="203"/>
                </a:cubicBezTo>
                <a:cubicBezTo>
                  <a:pt x="170" y="203"/>
                  <a:pt x="170" y="203"/>
                  <a:pt x="170" y="203"/>
                </a:cubicBezTo>
                <a:cubicBezTo>
                  <a:pt x="182" y="203"/>
                  <a:pt x="191" y="198"/>
                  <a:pt x="195" y="190"/>
                </a:cubicBezTo>
                <a:cubicBezTo>
                  <a:pt x="198" y="182"/>
                  <a:pt x="196" y="172"/>
                  <a:pt x="188" y="161"/>
                </a:cubicBezTo>
                <a:close/>
                <a:moveTo>
                  <a:pt x="63" y="106"/>
                </a:moveTo>
                <a:cubicBezTo>
                  <a:pt x="77" y="86"/>
                  <a:pt x="77" y="86"/>
                  <a:pt x="77" y="86"/>
                </a:cubicBezTo>
                <a:cubicBezTo>
                  <a:pt x="79" y="83"/>
                  <a:pt x="81" y="79"/>
                  <a:pt x="81" y="76"/>
                </a:cubicBezTo>
                <a:cubicBezTo>
                  <a:pt x="81" y="15"/>
                  <a:pt x="81" y="15"/>
                  <a:pt x="81" y="15"/>
                </a:cubicBezTo>
                <a:cubicBezTo>
                  <a:pt x="117" y="15"/>
                  <a:pt x="117" y="15"/>
                  <a:pt x="117" y="15"/>
                </a:cubicBezTo>
                <a:cubicBezTo>
                  <a:pt x="117" y="76"/>
                  <a:pt x="117" y="76"/>
                  <a:pt x="117" y="76"/>
                </a:cubicBezTo>
                <a:cubicBezTo>
                  <a:pt x="117" y="79"/>
                  <a:pt x="118" y="83"/>
                  <a:pt x="120" y="86"/>
                </a:cubicBezTo>
                <a:cubicBezTo>
                  <a:pt x="135" y="106"/>
                  <a:pt x="135" y="106"/>
                  <a:pt x="135" y="106"/>
                </a:cubicBezTo>
                <a:lnTo>
                  <a:pt x="63" y="106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76200" tIns="38100" rIns="76200" bIns="38100" numCol="1" anchor="t" anchorCtr="0" compatLnSpc="1">
            <a:prstTxWarp prst="textNoShape">
              <a:avLst/>
            </a:prstTxWarp>
          </a:bodyPr>
          <a:lstStyle/>
          <a:p>
            <a:endParaRPr lang="en-US" sz="15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5F47EA9-B45C-ED83-5DBC-F7FD1956FE75}"/>
              </a:ext>
            </a:extLst>
          </p:cNvPr>
          <p:cNvSpPr txBox="1"/>
          <p:nvPr/>
        </p:nvSpPr>
        <p:spPr>
          <a:xfrm>
            <a:off x="9944611" y="1996222"/>
            <a:ext cx="2096108" cy="675523"/>
          </a:xfrm>
          <a:prstGeom prst="rect">
            <a:avLst/>
          </a:prstGeom>
        </p:spPr>
        <p:txBody>
          <a:bodyPr wrap="square" rtlCol="0" anchor="t">
            <a:normAutofit fontScale="92500" lnSpcReduction="20000"/>
          </a:bodyPr>
          <a:lstStyle/>
          <a:p>
            <a:pPr algn="l"/>
            <a:r>
              <a:rPr lang="nl-NL" sz="2400" b="1" err="1">
                <a:solidFill>
                  <a:schemeClr val="tx2"/>
                </a:solidFill>
                <a:latin typeface="Arial" panose="020B0604020202020204" pitchFamily="34" charset="0"/>
              </a:rPr>
              <a:t>Cell</a:t>
            </a:r>
            <a:r>
              <a:rPr lang="nl-NL" sz="2400" b="1">
                <a:solidFill>
                  <a:schemeClr val="tx2"/>
                </a:solidFill>
                <a:latin typeface="Arial" panose="020B0604020202020204" pitchFamily="34" charset="0"/>
              </a:rPr>
              <a:t> Culture Systems</a:t>
            </a:r>
          </a:p>
        </p:txBody>
      </p:sp>
      <p:grpSp>
        <p:nvGrpSpPr>
          <p:cNvPr id="10" name="Group 60">
            <a:extLst>
              <a:ext uri="{FF2B5EF4-FFF2-40B4-BE49-F238E27FC236}">
                <a16:creationId xmlns:a16="http://schemas.microsoft.com/office/drawing/2014/main" id="{E0323347-5A25-9478-6858-29BC1CAFF3D4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2093971" y="4890991"/>
            <a:ext cx="767703" cy="875734"/>
            <a:chOff x="4004" y="1905"/>
            <a:chExt cx="1208" cy="1378"/>
          </a:xfrm>
          <a:solidFill>
            <a:schemeClr val="tx2"/>
          </a:solidFill>
        </p:grpSpPr>
        <p:sp>
          <p:nvSpPr>
            <p:cNvPr id="11" name="Freeform 61">
              <a:extLst>
                <a:ext uri="{FF2B5EF4-FFF2-40B4-BE49-F238E27FC236}">
                  <a16:creationId xmlns:a16="http://schemas.microsoft.com/office/drawing/2014/main" id="{C102B1A6-4732-324D-7851-2ADD9D155D9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004" y="2339"/>
              <a:ext cx="574" cy="502"/>
            </a:xfrm>
            <a:custGeom>
              <a:avLst/>
              <a:gdLst>
                <a:gd name="T0" fmla="*/ 56 w 275"/>
                <a:gd name="T1" fmla="*/ 1 h 240"/>
                <a:gd name="T2" fmla="*/ 20 w 275"/>
                <a:gd name="T3" fmla="*/ 16 h 240"/>
                <a:gd name="T4" fmla="*/ 19 w 275"/>
                <a:gd name="T5" fmla="*/ 17 h 240"/>
                <a:gd name="T6" fmla="*/ 19 w 275"/>
                <a:gd name="T7" fmla="*/ 17 h 240"/>
                <a:gd name="T8" fmla="*/ 15 w 275"/>
                <a:gd name="T9" fmla="*/ 21 h 240"/>
                <a:gd name="T10" fmla="*/ 1 w 275"/>
                <a:gd name="T11" fmla="*/ 63 h 240"/>
                <a:gd name="T12" fmla="*/ 21 w 275"/>
                <a:gd name="T13" fmla="*/ 103 h 240"/>
                <a:gd name="T14" fmla="*/ 175 w 275"/>
                <a:gd name="T15" fmla="*/ 240 h 240"/>
                <a:gd name="T16" fmla="*/ 275 w 275"/>
                <a:gd name="T17" fmla="*/ 172 h 240"/>
                <a:gd name="T18" fmla="*/ 98 w 275"/>
                <a:gd name="T19" fmla="*/ 16 h 240"/>
                <a:gd name="T20" fmla="*/ 56 w 275"/>
                <a:gd name="T21" fmla="*/ 1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5" h="240">
                  <a:moveTo>
                    <a:pt x="56" y="1"/>
                  </a:moveTo>
                  <a:cubicBezTo>
                    <a:pt x="42" y="2"/>
                    <a:pt x="30" y="7"/>
                    <a:pt x="20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8" y="18"/>
                    <a:pt x="16" y="19"/>
                    <a:pt x="15" y="21"/>
                  </a:cubicBezTo>
                  <a:cubicBezTo>
                    <a:pt x="5" y="32"/>
                    <a:pt x="0" y="47"/>
                    <a:pt x="1" y="63"/>
                  </a:cubicBezTo>
                  <a:cubicBezTo>
                    <a:pt x="2" y="79"/>
                    <a:pt x="9" y="93"/>
                    <a:pt x="21" y="103"/>
                  </a:cubicBezTo>
                  <a:cubicBezTo>
                    <a:pt x="175" y="240"/>
                    <a:pt x="175" y="240"/>
                    <a:pt x="175" y="240"/>
                  </a:cubicBezTo>
                  <a:cubicBezTo>
                    <a:pt x="191" y="199"/>
                    <a:pt x="231" y="172"/>
                    <a:pt x="275" y="172"/>
                  </a:cubicBezTo>
                  <a:cubicBezTo>
                    <a:pt x="98" y="16"/>
                    <a:pt x="98" y="16"/>
                    <a:pt x="98" y="16"/>
                  </a:cubicBezTo>
                  <a:cubicBezTo>
                    <a:pt x="86" y="5"/>
                    <a:pt x="71" y="0"/>
                    <a:pt x="5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500"/>
            </a:p>
          </p:txBody>
        </p:sp>
        <p:sp>
          <p:nvSpPr>
            <p:cNvPr id="12" name="Freeform 62">
              <a:extLst>
                <a:ext uri="{FF2B5EF4-FFF2-40B4-BE49-F238E27FC236}">
                  <a16:creationId xmlns:a16="http://schemas.microsoft.com/office/drawing/2014/main" id="{1EA85E32-2014-49E2-43C1-2DC7CB7280B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29" y="3068"/>
              <a:ext cx="901" cy="215"/>
            </a:xfrm>
            <a:custGeom>
              <a:avLst/>
              <a:gdLst>
                <a:gd name="T0" fmla="*/ 0 w 432"/>
                <a:gd name="T1" fmla="*/ 103 h 103"/>
                <a:gd name="T2" fmla="*/ 432 w 432"/>
                <a:gd name="T3" fmla="*/ 103 h 103"/>
                <a:gd name="T4" fmla="*/ 328 w 432"/>
                <a:gd name="T5" fmla="*/ 0 h 103"/>
                <a:gd name="T6" fmla="*/ 104 w 432"/>
                <a:gd name="T7" fmla="*/ 0 h 103"/>
                <a:gd name="T8" fmla="*/ 0 w 432"/>
                <a:gd name="T9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2" h="103">
                  <a:moveTo>
                    <a:pt x="0" y="103"/>
                  </a:moveTo>
                  <a:cubicBezTo>
                    <a:pt x="432" y="103"/>
                    <a:pt x="432" y="103"/>
                    <a:pt x="432" y="103"/>
                  </a:cubicBezTo>
                  <a:cubicBezTo>
                    <a:pt x="432" y="46"/>
                    <a:pt x="385" y="0"/>
                    <a:pt x="328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47" y="0"/>
                    <a:pt x="0" y="46"/>
                    <a:pt x="0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500"/>
            </a:p>
          </p:txBody>
        </p:sp>
        <p:sp>
          <p:nvSpPr>
            <p:cNvPr id="13" name="Freeform 63">
              <a:extLst>
                <a:ext uri="{FF2B5EF4-FFF2-40B4-BE49-F238E27FC236}">
                  <a16:creationId xmlns:a16="http://schemas.microsoft.com/office/drawing/2014/main" id="{81C972CE-5C86-D83C-DB0D-696F562CFC5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02" y="2101"/>
              <a:ext cx="359" cy="328"/>
            </a:xfrm>
            <a:custGeom>
              <a:avLst/>
              <a:gdLst>
                <a:gd name="T0" fmla="*/ 110 w 172"/>
                <a:gd name="T1" fmla="*/ 59 h 157"/>
                <a:gd name="T2" fmla="*/ 88 w 172"/>
                <a:gd name="T3" fmla="*/ 6 h 157"/>
                <a:gd name="T4" fmla="*/ 88 w 172"/>
                <a:gd name="T5" fmla="*/ 0 h 157"/>
                <a:gd name="T6" fmla="*/ 0 w 172"/>
                <a:gd name="T7" fmla="*/ 100 h 157"/>
                <a:gd name="T8" fmla="*/ 8 w 172"/>
                <a:gd name="T9" fmla="*/ 99 h 157"/>
                <a:gd name="T10" fmla="*/ 12 w 172"/>
                <a:gd name="T11" fmla="*/ 99 h 157"/>
                <a:gd name="T12" fmla="*/ 62 w 172"/>
                <a:gd name="T13" fmla="*/ 118 h 157"/>
                <a:gd name="T14" fmla="*/ 106 w 172"/>
                <a:gd name="T15" fmla="*/ 157 h 157"/>
                <a:gd name="T16" fmla="*/ 172 w 172"/>
                <a:gd name="T17" fmla="*/ 81 h 157"/>
                <a:gd name="T18" fmla="*/ 163 w 172"/>
                <a:gd name="T19" fmla="*/ 81 h 157"/>
                <a:gd name="T20" fmla="*/ 110 w 172"/>
                <a:gd name="T21" fmla="*/ 59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2" h="157">
                  <a:moveTo>
                    <a:pt x="110" y="59"/>
                  </a:moveTo>
                  <a:cubicBezTo>
                    <a:pt x="96" y="45"/>
                    <a:pt x="88" y="26"/>
                    <a:pt x="88" y="6"/>
                  </a:cubicBezTo>
                  <a:cubicBezTo>
                    <a:pt x="88" y="4"/>
                    <a:pt x="88" y="2"/>
                    <a:pt x="88" y="0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2" y="100"/>
                    <a:pt x="5" y="99"/>
                    <a:pt x="8" y="99"/>
                  </a:cubicBezTo>
                  <a:cubicBezTo>
                    <a:pt x="9" y="99"/>
                    <a:pt x="11" y="99"/>
                    <a:pt x="12" y="99"/>
                  </a:cubicBezTo>
                  <a:cubicBezTo>
                    <a:pt x="31" y="99"/>
                    <a:pt x="48" y="105"/>
                    <a:pt x="62" y="118"/>
                  </a:cubicBezTo>
                  <a:cubicBezTo>
                    <a:pt x="106" y="157"/>
                    <a:pt x="106" y="157"/>
                    <a:pt x="106" y="157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63" y="81"/>
                    <a:pt x="163" y="81"/>
                    <a:pt x="163" y="81"/>
                  </a:cubicBezTo>
                  <a:cubicBezTo>
                    <a:pt x="143" y="81"/>
                    <a:pt x="124" y="73"/>
                    <a:pt x="110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500"/>
            </a:p>
          </p:txBody>
        </p:sp>
        <p:sp>
          <p:nvSpPr>
            <p:cNvPr id="14" name="Freeform 64">
              <a:extLst>
                <a:ext uri="{FF2B5EF4-FFF2-40B4-BE49-F238E27FC236}">
                  <a16:creationId xmlns:a16="http://schemas.microsoft.com/office/drawing/2014/main" id="{825CA199-EC13-8F05-786B-1035A86C0C4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34" y="1905"/>
              <a:ext cx="678" cy="407"/>
            </a:xfrm>
            <a:custGeom>
              <a:avLst/>
              <a:gdLst>
                <a:gd name="T0" fmla="*/ 198 w 325"/>
                <a:gd name="T1" fmla="*/ 50 h 195"/>
                <a:gd name="T2" fmla="*/ 189 w 325"/>
                <a:gd name="T3" fmla="*/ 50 h 195"/>
                <a:gd name="T4" fmla="*/ 156 w 325"/>
                <a:gd name="T5" fmla="*/ 41 h 195"/>
                <a:gd name="T6" fmla="*/ 0 w 325"/>
                <a:gd name="T7" fmla="*/ 40 h 195"/>
                <a:gd name="T8" fmla="*/ 4 w 325"/>
                <a:gd name="T9" fmla="*/ 44 h 195"/>
                <a:gd name="T10" fmla="*/ 10 w 325"/>
                <a:gd name="T11" fmla="*/ 149 h 195"/>
                <a:gd name="T12" fmla="*/ 1 w 325"/>
                <a:gd name="T13" fmla="*/ 159 h 195"/>
                <a:gd name="T14" fmla="*/ 156 w 325"/>
                <a:gd name="T15" fmla="*/ 159 h 195"/>
                <a:gd name="T16" fmla="*/ 191 w 325"/>
                <a:gd name="T17" fmla="*/ 148 h 195"/>
                <a:gd name="T18" fmla="*/ 201 w 325"/>
                <a:gd name="T19" fmla="*/ 148 h 195"/>
                <a:gd name="T20" fmla="*/ 262 w 325"/>
                <a:gd name="T21" fmla="*/ 195 h 195"/>
                <a:gd name="T22" fmla="*/ 325 w 325"/>
                <a:gd name="T23" fmla="*/ 195 h 195"/>
                <a:gd name="T24" fmla="*/ 325 w 325"/>
                <a:gd name="T25" fmla="*/ 167 h 195"/>
                <a:gd name="T26" fmla="*/ 274 w 325"/>
                <a:gd name="T27" fmla="*/ 167 h 195"/>
                <a:gd name="T28" fmla="*/ 269 w 325"/>
                <a:gd name="T29" fmla="*/ 165 h 195"/>
                <a:gd name="T30" fmla="*/ 216 w 325"/>
                <a:gd name="T31" fmla="*/ 124 h 195"/>
                <a:gd name="T32" fmla="*/ 214 w 325"/>
                <a:gd name="T33" fmla="*/ 115 h 195"/>
                <a:gd name="T34" fmla="*/ 216 w 325"/>
                <a:gd name="T35" fmla="*/ 100 h 195"/>
                <a:gd name="T36" fmla="*/ 213 w 325"/>
                <a:gd name="T37" fmla="*/ 81 h 195"/>
                <a:gd name="T38" fmla="*/ 215 w 325"/>
                <a:gd name="T39" fmla="*/ 72 h 195"/>
                <a:gd name="T40" fmla="*/ 269 w 325"/>
                <a:gd name="T41" fmla="*/ 30 h 195"/>
                <a:gd name="T42" fmla="*/ 274 w 325"/>
                <a:gd name="T43" fmla="*/ 29 h 195"/>
                <a:gd name="T44" fmla="*/ 325 w 325"/>
                <a:gd name="T45" fmla="*/ 29 h 195"/>
                <a:gd name="T46" fmla="*/ 325 w 325"/>
                <a:gd name="T47" fmla="*/ 0 h 195"/>
                <a:gd name="T48" fmla="*/ 262 w 325"/>
                <a:gd name="T49" fmla="*/ 0 h 195"/>
                <a:gd name="T50" fmla="*/ 198 w 325"/>
                <a:gd name="T51" fmla="*/ 5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25" h="195">
                  <a:moveTo>
                    <a:pt x="198" y="50"/>
                  </a:moveTo>
                  <a:cubicBezTo>
                    <a:pt x="195" y="52"/>
                    <a:pt x="191" y="52"/>
                    <a:pt x="189" y="50"/>
                  </a:cubicBezTo>
                  <a:cubicBezTo>
                    <a:pt x="179" y="44"/>
                    <a:pt x="168" y="41"/>
                    <a:pt x="156" y="4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1" y="42"/>
                    <a:pt x="2" y="43"/>
                    <a:pt x="4" y="44"/>
                  </a:cubicBezTo>
                  <a:cubicBezTo>
                    <a:pt x="34" y="71"/>
                    <a:pt x="37" y="118"/>
                    <a:pt x="10" y="149"/>
                  </a:cubicBezTo>
                  <a:cubicBezTo>
                    <a:pt x="1" y="159"/>
                    <a:pt x="1" y="159"/>
                    <a:pt x="1" y="159"/>
                  </a:cubicBezTo>
                  <a:cubicBezTo>
                    <a:pt x="156" y="159"/>
                    <a:pt x="156" y="159"/>
                    <a:pt x="156" y="159"/>
                  </a:cubicBezTo>
                  <a:cubicBezTo>
                    <a:pt x="169" y="159"/>
                    <a:pt x="181" y="155"/>
                    <a:pt x="191" y="148"/>
                  </a:cubicBezTo>
                  <a:cubicBezTo>
                    <a:pt x="194" y="146"/>
                    <a:pt x="198" y="146"/>
                    <a:pt x="201" y="148"/>
                  </a:cubicBezTo>
                  <a:cubicBezTo>
                    <a:pt x="262" y="195"/>
                    <a:pt x="262" y="195"/>
                    <a:pt x="262" y="195"/>
                  </a:cubicBezTo>
                  <a:cubicBezTo>
                    <a:pt x="325" y="195"/>
                    <a:pt x="325" y="195"/>
                    <a:pt x="325" y="195"/>
                  </a:cubicBezTo>
                  <a:cubicBezTo>
                    <a:pt x="325" y="167"/>
                    <a:pt x="325" y="167"/>
                    <a:pt x="325" y="167"/>
                  </a:cubicBezTo>
                  <a:cubicBezTo>
                    <a:pt x="274" y="167"/>
                    <a:pt x="274" y="167"/>
                    <a:pt x="274" y="167"/>
                  </a:cubicBezTo>
                  <a:cubicBezTo>
                    <a:pt x="273" y="167"/>
                    <a:pt x="271" y="166"/>
                    <a:pt x="269" y="165"/>
                  </a:cubicBezTo>
                  <a:cubicBezTo>
                    <a:pt x="216" y="124"/>
                    <a:pt x="216" y="124"/>
                    <a:pt x="216" y="124"/>
                  </a:cubicBezTo>
                  <a:cubicBezTo>
                    <a:pt x="214" y="122"/>
                    <a:pt x="213" y="119"/>
                    <a:pt x="214" y="115"/>
                  </a:cubicBezTo>
                  <a:cubicBezTo>
                    <a:pt x="215" y="110"/>
                    <a:pt x="216" y="105"/>
                    <a:pt x="216" y="100"/>
                  </a:cubicBezTo>
                  <a:cubicBezTo>
                    <a:pt x="216" y="94"/>
                    <a:pt x="215" y="87"/>
                    <a:pt x="213" y="81"/>
                  </a:cubicBezTo>
                  <a:cubicBezTo>
                    <a:pt x="212" y="78"/>
                    <a:pt x="213" y="75"/>
                    <a:pt x="215" y="72"/>
                  </a:cubicBezTo>
                  <a:cubicBezTo>
                    <a:pt x="269" y="30"/>
                    <a:pt x="269" y="30"/>
                    <a:pt x="269" y="30"/>
                  </a:cubicBezTo>
                  <a:cubicBezTo>
                    <a:pt x="271" y="29"/>
                    <a:pt x="273" y="29"/>
                    <a:pt x="274" y="29"/>
                  </a:cubicBezTo>
                  <a:cubicBezTo>
                    <a:pt x="325" y="29"/>
                    <a:pt x="325" y="29"/>
                    <a:pt x="325" y="29"/>
                  </a:cubicBezTo>
                  <a:cubicBezTo>
                    <a:pt x="325" y="0"/>
                    <a:pt x="325" y="0"/>
                    <a:pt x="325" y="0"/>
                  </a:cubicBezTo>
                  <a:cubicBezTo>
                    <a:pt x="262" y="0"/>
                    <a:pt x="262" y="0"/>
                    <a:pt x="262" y="0"/>
                  </a:cubicBezTo>
                  <a:lnTo>
                    <a:pt x="198" y="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500"/>
            </a:p>
          </p:txBody>
        </p:sp>
        <p:sp>
          <p:nvSpPr>
            <p:cNvPr id="15" name="Freeform 65">
              <a:extLst>
                <a:ext uri="{FF2B5EF4-FFF2-40B4-BE49-F238E27FC236}">
                  <a16:creationId xmlns:a16="http://schemas.microsoft.com/office/drawing/2014/main" id="{C9B3FE9A-1242-2F14-E1DF-AB7367706BED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386" y="2732"/>
              <a:ext cx="388" cy="303"/>
            </a:xfrm>
            <a:custGeom>
              <a:avLst/>
              <a:gdLst>
                <a:gd name="T0" fmla="*/ 93 w 186"/>
                <a:gd name="T1" fmla="*/ 0 h 145"/>
                <a:gd name="T2" fmla="*/ 0 w 186"/>
                <a:gd name="T3" fmla="*/ 93 h 145"/>
                <a:gd name="T4" fmla="*/ 0 w 186"/>
                <a:gd name="T5" fmla="*/ 145 h 145"/>
                <a:gd name="T6" fmla="*/ 186 w 186"/>
                <a:gd name="T7" fmla="*/ 145 h 145"/>
                <a:gd name="T8" fmla="*/ 186 w 186"/>
                <a:gd name="T9" fmla="*/ 93 h 145"/>
                <a:gd name="T10" fmla="*/ 93 w 186"/>
                <a:gd name="T11" fmla="*/ 0 h 145"/>
                <a:gd name="T12" fmla="*/ 93 w 186"/>
                <a:gd name="T13" fmla="*/ 80 h 145"/>
                <a:gd name="T14" fmla="*/ 72 w 186"/>
                <a:gd name="T15" fmla="*/ 60 h 145"/>
                <a:gd name="T16" fmla="*/ 93 w 186"/>
                <a:gd name="T17" fmla="*/ 39 h 145"/>
                <a:gd name="T18" fmla="*/ 114 w 186"/>
                <a:gd name="T19" fmla="*/ 60 h 145"/>
                <a:gd name="T20" fmla="*/ 93 w 186"/>
                <a:gd name="T21" fmla="*/ 8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6" h="145">
                  <a:moveTo>
                    <a:pt x="93" y="0"/>
                  </a:moveTo>
                  <a:cubicBezTo>
                    <a:pt x="42" y="0"/>
                    <a:pt x="0" y="41"/>
                    <a:pt x="0" y="93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186" y="145"/>
                    <a:pt x="186" y="145"/>
                    <a:pt x="186" y="145"/>
                  </a:cubicBezTo>
                  <a:cubicBezTo>
                    <a:pt x="186" y="93"/>
                    <a:pt x="186" y="93"/>
                    <a:pt x="186" y="93"/>
                  </a:cubicBezTo>
                  <a:cubicBezTo>
                    <a:pt x="186" y="41"/>
                    <a:pt x="144" y="0"/>
                    <a:pt x="93" y="0"/>
                  </a:cubicBezTo>
                  <a:close/>
                  <a:moveTo>
                    <a:pt x="93" y="80"/>
                  </a:moveTo>
                  <a:cubicBezTo>
                    <a:pt x="82" y="80"/>
                    <a:pt x="72" y="71"/>
                    <a:pt x="72" y="60"/>
                  </a:cubicBezTo>
                  <a:cubicBezTo>
                    <a:pt x="72" y="48"/>
                    <a:pt x="82" y="39"/>
                    <a:pt x="93" y="39"/>
                  </a:cubicBezTo>
                  <a:cubicBezTo>
                    <a:pt x="104" y="39"/>
                    <a:pt x="114" y="48"/>
                    <a:pt x="114" y="60"/>
                  </a:cubicBezTo>
                  <a:cubicBezTo>
                    <a:pt x="114" y="71"/>
                    <a:pt x="104" y="80"/>
                    <a:pt x="93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500"/>
            </a:p>
          </p:txBody>
        </p:sp>
        <p:sp>
          <p:nvSpPr>
            <p:cNvPr id="16" name="Freeform 66">
              <a:extLst>
                <a:ext uri="{FF2B5EF4-FFF2-40B4-BE49-F238E27FC236}">
                  <a16:creationId xmlns:a16="http://schemas.microsoft.com/office/drawing/2014/main" id="{F91E3E7B-5E79-66EC-3828-A20ECE36240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319" y="1984"/>
              <a:ext cx="255" cy="253"/>
            </a:xfrm>
            <a:custGeom>
              <a:avLst/>
              <a:gdLst>
                <a:gd name="T0" fmla="*/ 96 w 122"/>
                <a:gd name="T1" fmla="*/ 18 h 121"/>
                <a:gd name="T2" fmla="*/ 39 w 122"/>
                <a:gd name="T3" fmla="*/ 6 h 121"/>
                <a:gd name="T4" fmla="*/ 0 w 122"/>
                <a:gd name="T5" fmla="*/ 62 h 121"/>
                <a:gd name="T6" fmla="*/ 17 w 122"/>
                <a:gd name="T7" fmla="*/ 104 h 121"/>
                <a:gd name="T8" fmla="*/ 59 w 122"/>
                <a:gd name="T9" fmla="*/ 121 h 121"/>
                <a:gd name="T10" fmla="*/ 83 w 122"/>
                <a:gd name="T11" fmla="*/ 121 h 121"/>
                <a:gd name="T12" fmla="*/ 101 w 122"/>
                <a:gd name="T13" fmla="*/ 100 h 121"/>
                <a:gd name="T14" fmla="*/ 96 w 122"/>
                <a:gd name="T15" fmla="*/ 18 h 121"/>
                <a:gd name="T16" fmla="*/ 57 w 122"/>
                <a:gd name="T17" fmla="*/ 82 h 121"/>
                <a:gd name="T18" fmla="*/ 36 w 122"/>
                <a:gd name="T19" fmla="*/ 61 h 121"/>
                <a:gd name="T20" fmla="*/ 57 w 122"/>
                <a:gd name="T21" fmla="*/ 40 h 121"/>
                <a:gd name="T22" fmla="*/ 77 w 122"/>
                <a:gd name="T23" fmla="*/ 61 h 121"/>
                <a:gd name="T24" fmla="*/ 57 w 122"/>
                <a:gd name="T25" fmla="*/ 82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2" h="121">
                  <a:moveTo>
                    <a:pt x="96" y="18"/>
                  </a:moveTo>
                  <a:cubicBezTo>
                    <a:pt x="81" y="4"/>
                    <a:pt x="59" y="0"/>
                    <a:pt x="39" y="6"/>
                  </a:cubicBezTo>
                  <a:cubicBezTo>
                    <a:pt x="16" y="15"/>
                    <a:pt x="0" y="37"/>
                    <a:pt x="0" y="62"/>
                  </a:cubicBezTo>
                  <a:cubicBezTo>
                    <a:pt x="0" y="78"/>
                    <a:pt x="6" y="93"/>
                    <a:pt x="17" y="104"/>
                  </a:cubicBezTo>
                  <a:cubicBezTo>
                    <a:pt x="29" y="115"/>
                    <a:pt x="44" y="121"/>
                    <a:pt x="59" y="121"/>
                  </a:cubicBezTo>
                  <a:cubicBezTo>
                    <a:pt x="83" y="121"/>
                    <a:pt x="83" y="121"/>
                    <a:pt x="83" y="121"/>
                  </a:cubicBezTo>
                  <a:cubicBezTo>
                    <a:pt x="101" y="100"/>
                    <a:pt x="101" y="100"/>
                    <a:pt x="101" y="100"/>
                  </a:cubicBezTo>
                  <a:cubicBezTo>
                    <a:pt x="122" y="76"/>
                    <a:pt x="120" y="39"/>
                    <a:pt x="96" y="18"/>
                  </a:cubicBezTo>
                  <a:close/>
                  <a:moveTo>
                    <a:pt x="57" y="82"/>
                  </a:moveTo>
                  <a:cubicBezTo>
                    <a:pt x="45" y="82"/>
                    <a:pt x="36" y="73"/>
                    <a:pt x="36" y="61"/>
                  </a:cubicBezTo>
                  <a:cubicBezTo>
                    <a:pt x="36" y="50"/>
                    <a:pt x="45" y="40"/>
                    <a:pt x="57" y="40"/>
                  </a:cubicBezTo>
                  <a:cubicBezTo>
                    <a:pt x="68" y="40"/>
                    <a:pt x="77" y="50"/>
                    <a:pt x="77" y="61"/>
                  </a:cubicBezTo>
                  <a:cubicBezTo>
                    <a:pt x="77" y="73"/>
                    <a:pt x="68" y="82"/>
                    <a:pt x="57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500"/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F5194FD0-307D-AC98-D76E-CA8B73CAF5EE}"/>
              </a:ext>
            </a:extLst>
          </p:cNvPr>
          <p:cNvSpPr txBox="1"/>
          <p:nvPr/>
        </p:nvSpPr>
        <p:spPr>
          <a:xfrm>
            <a:off x="9991690" y="5073749"/>
            <a:ext cx="2000901" cy="644840"/>
          </a:xfrm>
          <a:prstGeom prst="rect">
            <a:avLst/>
          </a:prstGeom>
        </p:spPr>
        <p:txBody>
          <a:bodyPr wrap="square" rtlCol="0" anchor="t">
            <a:normAutofit fontScale="92500" lnSpcReduction="20000"/>
          </a:bodyPr>
          <a:lstStyle/>
          <a:p>
            <a:pPr algn="l"/>
            <a:r>
              <a:rPr lang="nl-NL" sz="2400" b="1" err="1">
                <a:solidFill>
                  <a:schemeClr val="tx2"/>
                </a:solidFill>
                <a:latin typeface="Arial" panose="020B0604020202020204" pitchFamily="34" charset="0"/>
              </a:rPr>
              <a:t>Bioprocess</a:t>
            </a:r>
            <a:r>
              <a:rPr lang="nl-NL" sz="2400" b="1">
                <a:solidFill>
                  <a:schemeClr val="tx2"/>
                </a:solidFill>
                <a:latin typeface="Arial" panose="020B0604020202020204" pitchFamily="34" charset="0"/>
              </a:rPr>
              <a:t> Automation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97A5F80-28C2-EC07-58FE-D803542D1F0C}"/>
              </a:ext>
            </a:extLst>
          </p:cNvPr>
          <p:cNvSpPr txBox="1"/>
          <p:nvPr/>
        </p:nvSpPr>
        <p:spPr>
          <a:xfrm>
            <a:off x="1609405" y="4253298"/>
            <a:ext cx="1785554" cy="508402"/>
          </a:xfrm>
          <a:prstGeom prst="rect">
            <a:avLst/>
          </a:prstGeom>
        </p:spPr>
        <p:txBody>
          <a:bodyPr wrap="square" rtlCol="0" anchor="t">
            <a:normAutofit/>
          </a:bodyPr>
          <a:lstStyle/>
          <a:p>
            <a:pPr algn="ctr"/>
            <a:r>
              <a:rPr lang="nl-NL" sz="2400" b="1">
                <a:solidFill>
                  <a:schemeClr val="tx2"/>
                </a:solidFill>
                <a:latin typeface="Arial" panose="020B0604020202020204" pitchFamily="34" charset="0"/>
              </a:rPr>
              <a:t>V-Control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31D71F6-5464-F177-5B29-4BD797A3ED3E}"/>
              </a:ext>
            </a:extLst>
          </p:cNvPr>
          <p:cNvSpPr txBox="1"/>
          <p:nvPr/>
        </p:nvSpPr>
        <p:spPr>
          <a:xfrm>
            <a:off x="4527333" y="3380481"/>
            <a:ext cx="3195513" cy="850495"/>
          </a:xfrm>
          <a:prstGeom prst="rect">
            <a:avLst/>
          </a:prstGeom>
        </p:spPr>
        <p:txBody>
          <a:bodyPr wrap="square" rtlCol="0" anchor="t">
            <a:normAutofit/>
          </a:bodyPr>
          <a:lstStyle/>
          <a:p>
            <a:pPr algn="ctr"/>
            <a:r>
              <a:rPr lang="nl-NL" sz="2400" b="1">
                <a:solidFill>
                  <a:schemeClr val="tx2"/>
                </a:solidFill>
                <a:latin typeface="Arial" panose="020B0604020202020204" pitchFamily="34" charset="0"/>
              </a:rPr>
              <a:t>Livit </a:t>
            </a:r>
            <a:r>
              <a:rPr lang="nl-NL" sz="2400" b="1" err="1">
                <a:solidFill>
                  <a:schemeClr val="tx2"/>
                </a:solidFill>
                <a:latin typeface="Arial" panose="020B0604020202020204" pitchFamily="34" charset="0"/>
              </a:rPr>
              <a:t>Flex</a:t>
            </a:r>
            <a:r>
              <a:rPr lang="nl-NL" sz="2400" b="1">
                <a:solidFill>
                  <a:schemeClr val="tx2"/>
                </a:solidFill>
                <a:latin typeface="Arial" panose="020B0604020202020204" pitchFamily="34" charset="0"/>
              </a:rPr>
              <a:t> &amp; AppliFlex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23932834-14B3-6355-3695-A98103278CF5}"/>
              </a:ext>
            </a:extLst>
          </p:cNvPr>
          <p:cNvGrpSpPr/>
          <p:nvPr/>
        </p:nvGrpSpPr>
        <p:grpSpPr>
          <a:xfrm>
            <a:off x="4347638" y="4260527"/>
            <a:ext cx="3479983" cy="3130728"/>
            <a:chOff x="886713" y="4141833"/>
            <a:chExt cx="3479983" cy="3130728"/>
          </a:xfrm>
        </p:grpSpPr>
        <p:pic>
          <p:nvPicPr>
            <p:cNvPr id="7" name="Picture 8">
              <a:extLst>
                <a:ext uri="{FF2B5EF4-FFF2-40B4-BE49-F238E27FC236}">
                  <a16:creationId xmlns:a16="http://schemas.microsoft.com/office/drawing/2014/main" id="{3C026000-A3D3-0495-0863-CE6AF23D3D3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140" t="2782" r="15408" b="2782"/>
            <a:stretch/>
          </p:blipFill>
          <p:spPr>
            <a:xfrm>
              <a:off x="1882653" y="4141833"/>
              <a:ext cx="2484043" cy="3101177"/>
            </a:xfrm>
            <a:prstGeom prst="rect">
              <a:avLst/>
            </a:prstGeom>
          </p:spPr>
        </p:pic>
        <p:pic>
          <p:nvPicPr>
            <p:cNvPr id="20" name="Picture 8">
              <a:extLst>
                <a:ext uri="{FF2B5EF4-FFF2-40B4-BE49-F238E27FC236}">
                  <a16:creationId xmlns:a16="http://schemas.microsoft.com/office/drawing/2014/main" id="{A8AFCF68-6D45-D591-F0E5-2D8BCC1FA03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307" t="28488" r="15408" b="2782"/>
            <a:stretch/>
          </p:blipFill>
          <p:spPr>
            <a:xfrm flipH="1">
              <a:off x="886713" y="5015551"/>
              <a:ext cx="949549" cy="2257010"/>
            </a:xfrm>
            <a:prstGeom prst="rect">
              <a:avLst/>
            </a:prstGeom>
          </p:spPr>
        </p:pic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9C343D44-9FA2-C4DC-F874-17224B2876C9}"/>
              </a:ext>
            </a:extLst>
          </p:cNvPr>
          <p:cNvSpPr txBox="1"/>
          <p:nvPr/>
        </p:nvSpPr>
        <p:spPr>
          <a:xfrm>
            <a:off x="9950743" y="2895459"/>
            <a:ext cx="4511216" cy="1745503"/>
          </a:xfrm>
          <a:prstGeom prst="rect">
            <a:avLst/>
          </a:prstGeom>
        </p:spPr>
        <p:txBody>
          <a:bodyPr wrap="square" rtlCol="0" anchor="t">
            <a:noAutofit/>
          </a:bodyPr>
          <a:lstStyle/>
          <a:p>
            <a:pPr marL="285750" indent="-285750" algn="l" rtl="0" eaLnBrk="1" latinLnBrk="0" hangingPunct="1"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SzPts val="2000"/>
              <a:buFont typeface="Arial" panose="020B0604020202020204" pitchFamily="34" charset="0"/>
              <a:buChar char="•"/>
              <a:tabLst>
                <a:tab pos="225425" algn="l"/>
              </a:tabLst>
            </a:pPr>
            <a:r>
              <a:rPr lang="nl-NL" sz="1800" kern="1200" err="1">
                <a:solidFill>
                  <a:srgbClr val="18255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Flexible</a:t>
            </a:r>
            <a:r>
              <a:rPr lang="nl-NL" sz="1800" kern="1200">
                <a:solidFill>
                  <a:srgbClr val="18255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and agile.</a:t>
            </a:r>
            <a:endParaRPr lang="nl-NL" sz="180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 rtl="0" eaLnBrk="1" latinLnBrk="0" hangingPunct="1"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buFont typeface="Arial" panose="020B0604020202020204" pitchFamily="34" charset="0"/>
              <a:buChar char="•"/>
              <a:tabLst>
                <a:tab pos="225425" algn="l"/>
              </a:tabLst>
            </a:pPr>
            <a:r>
              <a:rPr lang="nl-NL" sz="1800" kern="1200">
                <a:solidFill>
                  <a:srgbClr val="18255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Support different single-</a:t>
            </a:r>
            <a:r>
              <a:rPr lang="nl-NL" sz="1800" kern="1200" err="1">
                <a:solidFill>
                  <a:srgbClr val="18255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use</a:t>
            </a:r>
            <a:r>
              <a:rPr lang="nl-NL" sz="1800" kern="1200">
                <a:solidFill>
                  <a:srgbClr val="18255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bioreactor </a:t>
            </a:r>
            <a:r>
              <a:rPr lang="nl-NL" sz="1800" kern="1200" err="1">
                <a:solidFill>
                  <a:srgbClr val="18255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scales</a:t>
            </a:r>
            <a:r>
              <a:rPr lang="nl-NL" sz="1800">
                <a:solidFill>
                  <a:srgbClr val="18255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GMP compliant.</a:t>
            </a:r>
            <a:endParaRPr lang="nl-NL" sz="180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nl-NL" sz="180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Support of 3rd party sensors (like 908 </a:t>
            </a:r>
            <a:r>
              <a:rPr lang="nl-NL" sz="1800" err="1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devices</a:t>
            </a:r>
            <a:r>
              <a:rPr lang="nl-NL" sz="180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nl-NL" sz="1800" err="1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Mettler</a:t>
            </a:r>
            <a:r>
              <a:rPr lang="nl-NL" sz="180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Toledo, Hamilton, and more).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EED1A89-AFDE-9512-3074-8163836144A8}"/>
              </a:ext>
            </a:extLst>
          </p:cNvPr>
          <p:cNvSpPr txBox="1"/>
          <p:nvPr/>
        </p:nvSpPr>
        <p:spPr>
          <a:xfrm>
            <a:off x="9950743" y="5966275"/>
            <a:ext cx="4679658" cy="1745503"/>
          </a:xfrm>
          <a:prstGeom prst="rect">
            <a:avLst/>
          </a:prstGeom>
        </p:spPr>
        <p:txBody>
          <a:bodyPr wrap="square" rtlCol="0" anchor="t">
            <a:noAutofit/>
          </a:bodyPr>
          <a:lstStyle/>
          <a:p>
            <a:pPr marL="285750" indent="-285750" algn="l" rtl="0" eaLnBrk="1" latinLnBrk="0" hangingPunct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25425" algn="l"/>
              </a:tabLst>
            </a:pPr>
            <a:r>
              <a:rPr lang="nl-NL" sz="1800" kern="1200" err="1">
                <a:solidFill>
                  <a:srgbClr val="18255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Powerful</a:t>
            </a:r>
            <a:r>
              <a:rPr lang="nl-NL" sz="1800" kern="1200">
                <a:solidFill>
                  <a:srgbClr val="18255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nl-NL" sz="1800" kern="1200" err="1">
                <a:solidFill>
                  <a:srgbClr val="18255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automation</a:t>
            </a:r>
            <a:r>
              <a:rPr lang="nl-NL" sz="1800">
                <a:solidFill>
                  <a:srgbClr val="18255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nl-NL" sz="18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 rtl="0" eaLnBrk="1" latinLnBrk="0" hangingPunct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25425" algn="l"/>
              </a:tabLst>
            </a:pPr>
            <a:r>
              <a:rPr lang="nl-NL" sz="1800" kern="1200" err="1">
                <a:solidFill>
                  <a:srgbClr val="18255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Centralized</a:t>
            </a:r>
            <a:r>
              <a:rPr lang="nl-NL" sz="1800" kern="1200">
                <a:solidFill>
                  <a:srgbClr val="18255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nl-NL" sz="1800" kern="1200" err="1">
                <a:solidFill>
                  <a:srgbClr val="18255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for</a:t>
            </a:r>
            <a:r>
              <a:rPr lang="nl-NL" sz="1800" kern="1200">
                <a:solidFill>
                  <a:srgbClr val="18255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data management and </a:t>
            </a:r>
            <a:r>
              <a:rPr lang="nl-NL" sz="1800" kern="1200" err="1">
                <a:solidFill>
                  <a:srgbClr val="18255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tech</a:t>
            </a:r>
            <a:r>
              <a:rPr lang="nl-NL" sz="1800" kern="1200">
                <a:solidFill>
                  <a:srgbClr val="18255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transfer.</a:t>
            </a:r>
            <a:endParaRPr lang="nl-NL" sz="180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 rtl="0" eaLnBrk="1" latinLnBrk="0" hangingPunct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25425" algn="l"/>
              </a:tabLst>
            </a:pPr>
            <a:r>
              <a:rPr lang="nl-NL" sz="1800" kern="1200" err="1">
                <a:solidFill>
                  <a:srgbClr val="18255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Modularity</a:t>
            </a:r>
            <a:r>
              <a:rPr lang="nl-NL" sz="1800" kern="1200">
                <a:solidFill>
                  <a:srgbClr val="18255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nl-NL" sz="1800" kern="1200" err="1">
                <a:solidFill>
                  <a:srgbClr val="18255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for</a:t>
            </a:r>
            <a:r>
              <a:rPr lang="nl-NL" sz="1800" kern="1200">
                <a:solidFill>
                  <a:srgbClr val="18255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features </a:t>
            </a:r>
            <a:r>
              <a:rPr lang="nl-NL" sz="1800" kern="1200" err="1">
                <a:solidFill>
                  <a:srgbClr val="18255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add-on’s</a:t>
            </a:r>
            <a:r>
              <a:rPr lang="nl-NL" sz="1800" kern="1200">
                <a:solidFill>
                  <a:srgbClr val="18255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nl-NL" sz="1800" kern="1200" err="1">
                <a:solidFill>
                  <a:srgbClr val="18255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scalability</a:t>
            </a:r>
            <a:r>
              <a:rPr lang="nl-NL" sz="1800" kern="1200">
                <a:solidFill>
                  <a:srgbClr val="182555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nl-NL" sz="180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endParaRPr lang="nl-NL" sz="1800" i="1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84395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09813F15-F598-DFB1-5A2B-5887CDA6054A}"/>
              </a:ext>
            </a:extLst>
          </p:cNvPr>
          <p:cNvGrpSpPr/>
          <p:nvPr/>
        </p:nvGrpSpPr>
        <p:grpSpPr>
          <a:xfrm>
            <a:off x="12075940" y="4261144"/>
            <a:ext cx="2344492" cy="3820515"/>
            <a:chOff x="10943818" y="4251835"/>
            <a:chExt cx="2344492" cy="3820515"/>
          </a:xfrm>
        </p:grpSpPr>
        <p:pic>
          <p:nvPicPr>
            <p:cNvPr id="35" name="Picture 34" descr="A close-up of a machine&#10;&#10;Description automatically generated">
              <a:extLst>
                <a:ext uri="{FF2B5EF4-FFF2-40B4-BE49-F238E27FC236}">
                  <a16:creationId xmlns:a16="http://schemas.microsoft.com/office/drawing/2014/main" id="{718CDE58-E461-4ED5-02AD-0C60AD59313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3818" y="4251835"/>
              <a:ext cx="2344492" cy="3514725"/>
            </a:xfrm>
            <a:prstGeom prst="rect">
              <a:avLst/>
            </a:prstGeom>
          </p:spPr>
        </p:pic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173BEE95-AF18-CCE9-EBBB-39B7556E2412}"/>
                </a:ext>
              </a:extLst>
            </p:cNvPr>
            <p:cNvSpPr txBox="1"/>
            <p:nvPr/>
          </p:nvSpPr>
          <p:spPr>
            <a:xfrm>
              <a:off x="11735901" y="7700875"/>
              <a:ext cx="1107596" cy="371475"/>
            </a:xfrm>
            <a:prstGeom prst="rect">
              <a:avLst/>
            </a:prstGeom>
          </p:spPr>
          <p:txBody>
            <a:bodyPr wrap="square" rtlCol="0" anchor="t">
              <a:normAutofit fontScale="92500" lnSpcReduction="20000"/>
            </a:bodyPr>
            <a:lstStyle/>
            <a:p>
              <a:pPr algn="l"/>
              <a:r>
                <a:rPr lang="nl-NL" sz="2400" i="1">
                  <a:solidFill>
                    <a:schemeClr val="tx2"/>
                  </a:solidFill>
                  <a:latin typeface="Arial" panose="020B0604020202020204" pitchFamily="34" charset="0"/>
                </a:rPr>
                <a:t>250 L</a:t>
              </a:r>
            </a:p>
          </p:txBody>
        </p:sp>
      </p:grpSp>
      <p:pic>
        <p:nvPicPr>
          <p:cNvPr id="50" name="Picture 49" descr="A white electronic device with a screen&#10;&#10;Description automatically generated">
            <a:extLst>
              <a:ext uri="{FF2B5EF4-FFF2-40B4-BE49-F238E27FC236}">
                <a16:creationId xmlns:a16="http://schemas.microsoft.com/office/drawing/2014/main" id="{6F859062-C141-A8D7-08A1-5CCA6625B4B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43" r="27776"/>
          <a:stretch/>
        </p:blipFill>
        <p:spPr>
          <a:xfrm>
            <a:off x="10465560" y="5063442"/>
            <a:ext cx="2242417" cy="2540138"/>
          </a:xfrm>
          <a:prstGeom prst="rect">
            <a:avLst/>
          </a:prstGeom>
        </p:spPr>
      </p:pic>
      <p:grpSp>
        <p:nvGrpSpPr>
          <p:cNvPr id="47" name="Group 46">
            <a:extLst>
              <a:ext uri="{FF2B5EF4-FFF2-40B4-BE49-F238E27FC236}">
                <a16:creationId xmlns:a16="http://schemas.microsoft.com/office/drawing/2014/main" id="{2E7A128C-D666-930C-B27B-AE0D0B1FD7B0}"/>
              </a:ext>
            </a:extLst>
          </p:cNvPr>
          <p:cNvGrpSpPr/>
          <p:nvPr/>
        </p:nvGrpSpPr>
        <p:grpSpPr>
          <a:xfrm>
            <a:off x="9258300" y="4458335"/>
            <a:ext cx="1576304" cy="3573336"/>
            <a:chOff x="9033277" y="4499014"/>
            <a:chExt cx="1576304" cy="3573336"/>
          </a:xfrm>
        </p:grpSpPr>
        <p:pic>
          <p:nvPicPr>
            <p:cNvPr id="37" name="Picture 36" descr="A machine with a red liquid&#10;&#10;Description automatically generated">
              <a:extLst>
                <a:ext uri="{FF2B5EF4-FFF2-40B4-BE49-F238E27FC236}">
                  <a16:creationId xmlns:a16="http://schemas.microsoft.com/office/drawing/2014/main" id="{1B049EEE-AC89-F573-25E6-734EABC685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066" r="13175"/>
            <a:stretch/>
          </p:blipFill>
          <p:spPr>
            <a:xfrm>
              <a:off x="9033277" y="4499014"/>
              <a:ext cx="1576304" cy="3204286"/>
            </a:xfrm>
            <a:prstGeom prst="rect">
              <a:avLst/>
            </a:prstGeom>
          </p:spPr>
        </p:pic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D564B7F5-1EF0-54F5-DDE8-BA8A4F57D70E}"/>
                </a:ext>
              </a:extLst>
            </p:cNvPr>
            <p:cNvSpPr txBox="1"/>
            <p:nvPr/>
          </p:nvSpPr>
          <p:spPr>
            <a:xfrm>
              <a:off x="9459426" y="7700875"/>
              <a:ext cx="1107596" cy="371475"/>
            </a:xfrm>
            <a:prstGeom prst="rect">
              <a:avLst/>
            </a:prstGeom>
          </p:spPr>
          <p:txBody>
            <a:bodyPr wrap="square" rtlCol="0" anchor="t">
              <a:normAutofit fontScale="92500" lnSpcReduction="20000"/>
            </a:bodyPr>
            <a:lstStyle/>
            <a:p>
              <a:pPr algn="l"/>
              <a:r>
                <a:rPr lang="nl-NL" sz="2400" i="1">
                  <a:solidFill>
                    <a:schemeClr val="tx2"/>
                  </a:solidFill>
                  <a:latin typeface="Arial" panose="020B0604020202020204" pitchFamily="34" charset="0"/>
                </a:rPr>
                <a:t>50 L</a:t>
              </a:r>
            </a:p>
          </p:txBody>
        </p:sp>
      </p:grpSp>
      <p:pic>
        <p:nvPicPr>
          <p:cNvPr id="49" name="Picture 48" descr="A white electronic device with a screen&#10;&#10;Description automatically generated">
            <a:extLst>
              <a:ext uri="{FF2B5EF4-FFF2-40B4-BE49-F238E27FC236}">
                <a16:creationId xmlns:a16="http://schemas.microsoft.com/office/drawing/2014/main" id="{748BD0B6-5014-A660-87BB-359886225D8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43" r="27776"/>
          <a:stretch/>
        </p:blipFill>
        <p:spPr>
          <a:xfrm>
            <a:off x="7363911" y="5022050"/>
            <a:ext cx="2242417" cy="2540138"/>
          </a:xfrm>
          <a:prstGeom prst="rect">
            <a:avLst/>
          </a:prstGeom>
        </p:spPr>
      </p:pic>
      <p:pic>
        <p:nvPicPr>
          <p:cNvPr id="33" name="Picture 32" descr="A white electronic device with a screen&#10;&#10;Description automatically generated">
            <a:extLst>
              <a:ext uri="{FF2B5EF4-FFF2-40B4-BE49-F238E27FC236}">
                <a16:creationId xmlns:a16="http://schemas.microsoft.com/office/drawing/2014/main" id="{B2FBAB3C-8942-F2B8-A50F-3DDB18E6D93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43" r="27776"/>
          <a:stretch/>
        </p:blipFill>
        <p:spPr>
          <a:xfrm>
            <a:off x="2515810" y="5039678"/>
            <a:ext cx="2242417" cy="254013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B142FCC-6E6C-F95F-9EC5-95CCA9496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V-Control </a:t>
            </a:r>
            <a:r>
              <a:rPr lang="nl-NL" err="1"/>
              <a:t>for</a:t>
            </a:r>
            <a:r>
              <a:rPr lang="nl-NL"/>
              <a:t> CGT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57BC90B-0235-A8C6-6CB4-774A7E78BDF3}"/>
              </a:ext>
            </a:extLst>
          </p:cNvPr>
          <p:cNvGrpSpPr/>
          <p:nvPr/>
        </p:nvGrpSpPr>
        <p:grpSpPr>
          <a:xfrm>
            <a:off x="2900012" y="2008370"/>
            <a:ext cx="2413582" cy="2171353"/>
            <a:chOff x="886713" y="4141833"/>
            <a:chExt cx="3479983" cy="3130728"/>
          </a:xfrm>
        </p:grpSpPr>
        <p:pic>
          <p:nvPicPr>
            <p:cNvPr id="7" name="Picture 8">
              <a:extLst>
                <a:ext uri="{FF2B5EF4-FFF2-40B4-BE49-F238E27FC236}">
                  <a16:creationId xmlns:a16="http://schemas.microsoft.com/office/drawing/2014/main" id="{918F2C7A-D3BB-A770-C1CB-62A82745013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140" t="2782" r="15408" b="2782"/>
            <a:stretch/>
          </p:blipFill>
          <p:spPr>
            <a:xfrm>
              <a:off x="1882653" y="4141833"/>
              <a:ext cx="2484043" cy="3101177"/>
            </a:xfrm>
            <a:prstGeom prst="rect">
              <a:avLst/>
            </a:prstGeom>
          </p:spPr>
        </p:pic>
        <p:pic>
          <p:nvPicPr>
            <p:cNvPr id="8" name="Picture 8">
              <a:extLst>
                <a:ext uri="{FF2B5EF4-FFF2-40B4-BE49-F238E27FC236}">
                  <a16:creationId xmlns:a16="http://schemas.microsoft.com/office/drawing/2014/main" id="{29FAAAF7-0BC0-5039-A713-5C1FB4242E8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307" t="28488" r="15408" b="2782"/>
            <a:stretch/>
          </p:blipFill>
          <p:spPr>
            <a:xfrm flipH="1">
              <a:off x="886713" y="5015551"/>
              <a:ext cx="949549" cy="2257010"/>
            </a:xfrm>
            <a:prstGeom prst="rect">
              <a:avLst/>
            </a:prstGeom>
          </p:spPr>
        </p:pic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47097A69-28E2-A259-DF3F-2C8AC7C818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9565" y="3094047"/>
            <a:ext cx="1566245" cy="1177000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F2D7550C-6F8E-F914-92AD-8CF3D59394E2}"/>
              </a:ext>
            </a:extLst>
          </p:cNvPr>
          <p:cNvGrpSpPr/>
          <p:nvPr/>
        </p:nvGrpSpPr>
        <p:grpSpPr>
          <a:xfrm>
            <a:off x="5505641" y="2008370"/>
            <a:ext cx="2413582" cy="2171353"/>
            <a:chOff x="886713" y="4141833"/>
            <a:chExt cx="3479983" cy="3130728"/>
          </a:xfrm>
        </p:grpSpPr>
        <p:pic>
          <p:nvPicPr>
            <p:cNvPr id="11" name="Picture 8">
              <a:extLst>
                <a:ext uri="{FF2B5EF4-FFF2-40B4-BE49-F238E27FC236}">
                  <a16:creationId xmlns:a16="http://schemas.microsoft.com/office/drawing/2014/main" id="{9B3116CB-2224-8B8F-DB14-3F84E6956E1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140" t="2782" r="15408" b="2782"/>
            <a:stretch/>
          </p:blipFill>
          <p:spPr>
            <a:xfrm>
              <a:off x="1882653" y="4141833"/>
              <a:ext cx="2484043" cy="3101177"/>
            </a:xfrm>
            <a:prstGeom prst="rect">
              <a:avLst/>
            </a:prstGeom>
          </p:spPr>
        </p:pic>
        <p:pic>
          <p:nvPicPr>
            <p:cNvPr id="12" name="Picture 8">
              <a:extLst>
                <a:ext uri="{FF2B5EF4-FFF2-40B4-BE49-F238E27FC236}">
                  <a16:creationId xmlns:a16="http://schemas.microsoft.com/office/drawing/2014/main" id="{5005C847-E12C-340B-490C-E9E85BD07CC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307" t="28488" r="15408" b="2782"/>
            <a:stretch/>
          </p:blipFill>
          <p:spPr>
            <a:xfrm flipH="1">
              <a:off x="886713" y="5015551"/>
              <a:ext cx="949549" cy="2257010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255D25D-7DEC-A3EE-79D5-BFC3C67C5F64}"/>
              </a:ext>
            </a:extLst>
          </p:cNvPr>
          <p:cNvGrpSpPr/>
          <p:nvPr/>
        </p:nvGrpSpPr>
        <p:grpSpPr>
          <a:xfrm>
            <a:off x="10834604" y="2008370"/>
            <a:ext cx="2413582" cy="2171353"/>
            <a:chOff x="886713" y="4141833"/>
            <a:chExt cx="3479983" cy="3130728"/>
          </a:xfrm>
        </p:grpSpPr>
        <p:pic>
          <p:nvPicPr>
            <p:cNvPr id="14" name="Picture 8">
              <a:extLst>
                <a:ext uri="{FF2B5EF4-FFF2-40B4-BE49-F238E27FC236}">
                  <a16:creationId xmlns:a16="http://schemas.microsoft.com/office/drawing/2014/main" id="{E8AE8BE5-F513-67F2-456A-6129E5F99A8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140" t="2782" r="15408" b="2782"/>
            <a:stretch/>
          </p:blipFill>
          <p:spPr>
            <a:xfrm>
              <a:off x="1882653" y="4141833"/>
              <a:ext cx="2484043" cy="3101177"/>
            </a:xfrm>
            <a:prstGeom prst="rect">
              <a:avLst/>
            </a:prstGeom>
          </p:spPr>
        </p:pic>
        <p:pic>
          <p:nvPicPr>
            <p:cNvPr id="15" name="Picture 8">
              <a:extLst>
                <a:ext uri="{FF2B5EF4-FFF2-40B4-BE49-F238E27FC236}">
                  <a16:creationId xmlns:a16="http://schemas.microsoft.com/office/drawing/2014/main" id="{474AEC6D-E2A9-4ED6-8D53-58AC369DCD3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307" t="28488" r="15408" b="2782"/>
            <a:stretch/>
          </p:blipFill>
          <p:spPr>
            <a:xfrm flipH="1">
              <a:off x="886713" y="5015551"/>
              <a:ext cx="949549" cy="2257010"/>
            </a:xfrm>
            <a:prstGeom prst="rect">
              <a:avLst/>
            </a:prstGeom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AC5A6889-3A84-5366-69BD-C8804A7B9D51}"/>
              </a:ext>
            </a:extLst>
          </p:cNvPr>
          <p:cNvGrpSpPr/>
          <p:nvPr/>
        </p:nvGrpSpPr>
        <p:grpSpPr>
          <a:xfrm>
            <a:off x="8155835" y="2008370"/>
            <a:ext cx="2413582" cy="2171353"/>
            <a:chOff x="886713" y="4141833"/>
            <a:chExt cx="3479983" cy="3130728"/>
          </a:xfrm>
        </p:grpSpPr>
        <p:pic>
          <p:nvPicPr>
            <p:cNvPr id="17" name="Picture 8">
              <a:extLst>
                <a:ext uri="{FF2B5EF4-FFF2-40B4-BE49-F238E27FC236}">
                  <a16:creationId xmlns:a16="http://schemas.microsoft.com/office/drawing/2014/main" id="{67C6702B-57D7-C8E4-C221-1D7413819B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140" t="2782" r="15408" b="2782"/>
            <a:stretch/>
          </p:blipFill>
          <p:spPr>
            <a:xfrm>
              <a:off x="1882653" y="4141833"/>
              <a:ext cx="2484043" cy="3101177"/>
            </a:xfrm>
            <a:prstGeom prst="rect">
              <a:avLst/>
            </a:prstGeom>
          </p:spPr>
        </p:pic>
        <p:pic>
          <p:nvPicPr>
            <p:cNvPr id="18" name="Picture 8">
              <a:extLst>
                <a:ext uri="{FF2B5EF4-FFF2-40B4-BE49-F238E27FC236}">
                  <a16:creationId xmlns:a16="http://schemas.microsoft.com/office/drawing/2014/main" id="{7A7C40BB-D52E-E450-67BB-6DF37C6BF8B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307" t="28488" r="15408" b="2782"/>
            <a:stretch/>
          </p:blipFill>
          <p:spPr>
            <a:xfrm flipH="1">
              <a:off x="886713" y="5015551"/>
              <a:ext cx="949549" cy="2257010"/>
            </a:xfrm>
            <a:prstGeom prst="rect">
              <a:avLst/>
            </a:prstGeom>
          </p:spPr>
        </p:pic>
      </p:grpSp>
      <p:pic>
        <p:nvPicPr>
          <p:cNvPr id="26" name="Picture 25">
            <a:extLst>
              <a:ext uri="{FF2B5EF4-FFF2-40B4-BE49-F238E27FC236}">
                <a16:creationId xmlns:a16="http://schemas.microsoft.com/office/drawing/2014/main" id="{26E5F423-ACEE-BD64-36F8-0BC1EE15B1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9565" y="6070962"/>
            <a:ext cx="1693211" cy="1272412"/>
          </a:xfrm>
          <a:prstGeom prst="rect">
            <a:avLst/>
          </a:prstGeom>
        </p:spPr>
      </p:pic>
      <p:grpSp>
        <p:nvGrpSpPr>
          <p:cNvPr id="46" name="Group 45">
            <a:extLst>
              <a:ext uri="{FF2B5EF4-FFF2-40B4-BE49-F238E27FC236}">
                <a16:creationId xmlns:a16="http://schemas.microsoft.com/office/drawing/2014/main" id="{3CCA758C-5112-F8A1-E9A0-BA9095BA62D1}"/>
              </a:ext>
            </a:extLst>
          </p:cNvPr>
          <p:cNvGrpSpPr/>
          <p:nvPr/>
        </p:nvGrpSpPr>
        <p:grpSpPr>
          <a:xfrm>
            <a:off x="4461288" y="5145212"/>
            <a:ext cx="3140692" cy="2896943"/>
            <a:chOff x="5639210" y="5175407"/>
            <a:chExt cx="3140692" cy="2896943"/>
          </a:xfrm>
        </p:grpSpPr>
        <p:pic>
          <p:nvPicPr>
            <p:cNvPr id="31" name="Picture Placeholder 7" descr="A group of glass containers with tubes&#10;&#10;Description automatically generated">
              <a:extLst>
                <a:ext uri="{FF2B5EF4-FFF2-40B4-BE49-F238E27FC236}">
                  <a16:creationId xmlns:a16="http://schemas.microsoft.com/office/drawing/2014/main" id="{76E9F514-1D3A-6A0F-51BD-FF6B893DB65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08" r="2608"/>
            <a:stretch>
              <a:fillRect/>
            </a:stretch>
          </p:blipFill>
          <p:spPr>
            <a:xfrm>
              <a:off x="6055950" y="5175407"/>
              <a:ext cx="2518499" cy="2656796"/>
            </a:xfrm>
            <a:prstGeom prst="rect">
              <a:avLst/>
            </a:prstGeom>
            <a:solidFill>
              <a:schemeClr val="accent2"/>
            </a:solidFill>
          </p:spPr>
        </p:pic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426C51FF-A624-327C-C74B-D2B26D3C5747}"/>
                </a:ext>
              </a:extLst>
            </p:cNvPr>
            <p:cNvSpPr txBox="1"/>
            <p:nvPr/>
          </p:nvSpPr>
          <p:spPr>
            <a:xfrm>
              <a:off x="5639210" y="7700874"/>
              <a:ext cx="1107596" cy="371475"/>
            </a:xfrm>
            <a:prstGeom prst="rect">
              <a:avLst/>
            </a:prstGeom>
          </p:spPr>
          <p:txBody>
            <a:bodyPr wrap="square" rtlCol="0" anchor="t">
              <a:normAutofit fontScale="85000" lnSpcReduction="10000"/>
            </a:bodyPr>
            <a:lstStyle/>
            <a:p>
              <a:pPr algn="l"/>
              <a:r>
                <a:rPr lang="nl-NL" sz="2400" i="1">
                  <a:solidFill>
                    <a:schemeClr val="tx2"/>
                  </a:solidFill>
                  <a:latin typeface="Arial" panose="020B0604020202020204" pitchFamily="34" charset="0"/>
                </a:rPr>
                <a:t>500 </a:t>
              </a:r>
              <a:r>
                <a:rPr lang="nl-NL" sz="2400" i="1" err="1">
                  <a:solidFill>
                    <a:schemeClr val="tx2"/>
                  </a:solidFill>
                  <a:latin typeface="Arial" panose="020B0604020202020204" pitchFamily="34" charset="0"/>
                </a:rPr>
                <a:t>mL</a:t>
              </a:r>
              <a:endParaRPr lang="nl-NL" sz="2400" i="1">
                <a:solidFill>
                  <a:schemeClr val="tx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EB7D50A-A845-0C6E-E00C-C24EB55A01AC}"/>
                </a:ext>
              </a:extLst>
            </p:cNvPr>
            <p:cNvSpPr txBox="1"/>
            <p:nvPr/>
          </p:nvSpPr>
          <p:spPr>
            <a:xfrm>
              <a:off x="7799208" y="7700875"/>
              <a:ext cx="980694" cy="371475"/>
            </a:xfrm>
            <a:prstGeom prst="rect">
              <a:avLst/>
            </a:prstGeom>
          </p:spPr>
          <p:txBody>
            <a:bodyPr wrap="square" rtlCol="0" anchor="t">
              <a:normAutofit fontScale="92500" lnSpcReduction="20000"/>
            </a:bodyPr>
            <a:lstStyle/>
            <a:p>
              <a:pPr algn="l"/>
              <a:r>
                <a:rPr lang="nl-NL" sz="2400" i="1">
                  <a:solidFill>
                    <a:schemeClr val="tx2"/>
                  </a:solidFill>
                  <a:latin typeface="Arial" panose="020B0604020202020204" pitchFamily="34" charset="0"/>
                </a:rPr>
                <a:t>15 L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E6F7BD81-B556-D4BE-2420-69BE187BE844}"/>
                </a:ext>
              </a:extLst>
            </p:cNvPr>
            <p:cNvSpPr txBox="1"/>
            <p:nvPr/>
          </p:nvSpPr>
          <p:spPr>
            <a:xfrm>
              <a:off x="6837601" y="7700874"/>
              <a:ext cx="713706" cy="371475"/>
            </a:xfrm>
            <a:prstGeom prst="rect">
              <a:avLst/>
            </a:prstGeom>
          </p:spPr>
          <p:txBody>
            <a:bodyPr wrap="square" rtlCol="0" anchor="t">
              <a:normAutofit fontScale="92500" lnSpcReduction="20000"/>
            </a:bodyPr>
            <a:lstStyle/>
            <a:p>
              <a:pPr algn="l"/>
              <a:r>
                <a:rPr lang="nl-NL" sz="2400" i="1">
                  <a:solidFill>
                    <a:schemeClr val="tx2"/>
                  </a:solidFill>
                  <a:latin typeface="Arial" panose="020B0604020202020204" pitchFamily="34" charset="0"/>
                </a:rPr>
                <a:t>3 L</a:t>
              </a:r>
            </a:p>
          </p:txBody>
        </p:sp>
      </p:grpSp>
      <p:sp>
        <p:nvSpPr>
          <p:cNvPr id="51" name="Rectangle 50">
            <a:extLst>
              <a:ext uri="{FF2B5EF4-FFF2-40B4-BE49-F238E27FC236}">
                <a16:creationId xmlns:a16="http://schemas.microsoft.com/office/drawing/2014/main" id="{4DEF9735-59C8-78E0-098C-6CD39F5BCBE0}"/>
              </a:ext>
            </a:extLst>
          </p:cNvPr>
          <p:cNvSpPr/>
          <p:nvPr/>
        </p:nvSpPr>
        <p:spPr bwMode="auto">
          <a:xfrm>
            <a:off x="1028350" y="2008370"/>
            <a:ext cx="1792200" cy="510522"/>
          </a:xfrm>
          <a:prstGeom prst="rect">
            <a:avLst/>
          </a:prstGeom>
          <a:solidFill>
            <a:schemeClr val="tx2"/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nl-NL" sz="1800" b="1" err="1">
                <a:solidFill>
                  <a:srgbClr val="FFFFFF"/>
                </a:solidFill>
              </a:rPr>
              <a:t>Scale</a:t>
            </a:r>
            <a:r>
              <a:rPr lang="nl-NL" sz="1800" b="1">
                <a:solidFill>
                  <a:srgbClr val="FFFFFF"/>
                </a:solidFill>
              </a:rPr>
              <a:t>-Out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7C7FB856-6D5A-A280-6811-D4A01E6B24A1}"/>
              </a:ext>
            </a:extLst>
          </p:cNvPr>
          <p:cNvSpPr/>
          <p:nvPr/>
        </p:nvSpPr>
        <p:spPr bwMode="auto">
          <a:xfrm>
            <a:off x="1028350" y="5145212"/>
            <a:ext cx="1816264" cy="51052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nl-NL" sz="1800" b="1" err="1">
                <a:solidFill>
                  <a:srgbClr val="FFFFFF"/>
                </a:solidFill>
              </a:rPr>
              <a:t>Scale</a:t>
            </a:r>
            <a:r>
              <a:rPr lang="nl-NL" sz="1800" b="1">
                <a:solidFill>
                  <a:srgbClr val="FFFFFF"/>
                </a:solidFill>
              </a:rPr>
              <a:t>-Up</a:t>
            </a:r>
          </a:p>
        </p:txBody>
      </p:sp>
    </p:spTree>
    <p:extLst>
      <p:ext uri="{BB962C8B-B14F-4D97-AF65-F5344CB8AC3E}">
        <p14:creationId xmlns:p14="http://schemas.microsoft.com/office/powerpoint/2010/main" val="9785972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3BBE24A-331B-1259-F9D7-FEC3B6DAAFE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4398" y="2093913"/>
            <a:ext cx="6757002" cy="5487286"/>
          </a:xfrm>
        </p:spPr>
        <p:txBody>
          <a:bodyPr/>
          <a:lstStyle/>
          <a:p>
            <a:r>
              <a:rPr lang="nl-NL"/>
              <a:t>Integration of 908 </a:t>
            </a:r>
            <a:r>
              <a:rPr lang="nl-NL" err="1"/>
              <a:t>devices</a:t>
            </a:r>
            <a:r>
              <a:rPr lang="nl-NL"/>
              <a:t> </a:t>
            </a:r>
            <a:r>
              <a:rPr lang="nl-NL" err="1"/>
              <a:t>Maven</a:t>
            </a:r>
            <a:r>
              <a:rPr lang="nl-NL"/>
              <a:t> sensor</a:t>
            </a:r>
          </a:p>
          <a:p>
            <a:r>
              <a:rPr lang="nl-NL" err="1"/>
              <a:t>Measurement</a:t>
            </a:r>
            <a:r>
              <a:rPr lang="nl-NL"/>
              <a:t> of glucose and </a:t>
            </a:r>
            <a:r>
              <a:rPr lang="nl-NL" err="1"/>
              <a:t>lactate</a:t>
            </a:r>
            <a:r>
              <a:rPr lang="nl-NL"/>
              <a:t> </a:t>
            </a:r>
            <a:r>
              <a:rPr lang="nl-NL" err="1"/>
              <a:t>for</a:t>
            </a:r>
            <a:r>
              <a:rPr lang="nl-NL"/>
              <a:t> feed control</a:t>
            </a:r>
          </a:p>
          <a:p>
            <a:r>
              <a:rPr lang="en-US"/>
              <a:t>Continuous glucose control leads to optimal cell culture conditions and CQAs​.*</a:t>
            </a:r>
          </a:p>
          <a:p>
            <a:pPr marL="0" indent="0">
              <a:buNone/>
            </a:pPr>
            <a:r>
              <a:rPr lang="nl-NL" sz="1800" b="0" i="0" u="none" strike="noStrike">
                <a:solidFill>
                  <a:srgbClr val="7F7F7F"/>
                </a:solidFill>
                <a:effectLst/>
                <a:latin typeface="Arial" panose="020B0604020202020204" pitchFamily="34" charset="0"/>
              </a:rPr>
              <a:t>*Fan Y, et al. </a:t>
            </a:r>
            <a:r>
              <a:rPr lang="nl-NL" sz="1800" b="0" i="0" u="none" strike="noStrike" err="1">
                <a:solidFill>
                  <a:srgbClr val="7F7F7F"/>
                </a:solidFill>
                <a:effectLst/>
                <a:latin typeface="Arial" panose="020B0604020202020204" pitchFamily="34" charset="0"/>
              </a:rPr>
              <a:t>Biotechnol</a:t>
            </a:r>
            <a:r>
              <a:rPr lang="nl-NL" sz="1800" b="0" i="0" u="none" strike="noStrike">
                <a:solidFill>
                  <a:srgbClr val="7F7F7F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nl-NL" sz="1800" b="0" i="0" u="none" strike="noStrike" err="1">
                <a:solidFill>
                  <a:srgbClr val="7F7F7F"/>
                </a:solidFill>
                <a:effectLst/>
                <a:latin typeface="Arial" panose="020B0604020202020204" pitchFamily="34" charset="0"/>
              </a:rPr>
              <a:t>Bioeng</a:t>
            </a:r>
            <a:r>
              <a:rPr lang="nl-NL" sz="1800" b="0" i="0" u="none" strike="noStrike">
                <a:solidFill>
                  <a:srgbClr val="7F7F7F"/>
                </a:solidFill>
                <a:effectLst/>
                <a:latin typeface="Arial" panose="020B0604020202020204" pitchFamily="34" charset="0"/>
              </a:rPr>
              <a:t>. 2015 Mar;112(3):521-35. </a:t>
            </a:r>
            <a:r>
              <a:rPr lang="nl-NL" sz="18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nl-NL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5101045-03A3-22D6-9D2C-A47E3121A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err="1"/>
              <a:t>On-line</a:t>
            </a:r>
            <a:r>
              <a:rPr lang="nl-NL"/>
              <a:t> Glucose and </a:t>
            </a:r>
            <a:r>
              <a:rPr lang="nl-NL" err="1"/>
              <a:t>Lactate</a:t>
            </a:r>
            <a:r>
              <a:rPr lang="nl-NL"/>
              <a:t> Analysis</a:t>
            </a:r>
          </a:p>
        </p:txBody>
      </p:sp>
      <p:pic>
        <p:nvPicPr>
          <p:cNvPr id="11" name="Picture 10" descr="A close-up of a machine&#10;&#10;Description automatically generated">
            <a:extLst>
              <a:ext uri="{FF2B5EF4-FFF2-40B4-BE49-F238E27FC236}">
                <a16:creationId xmlns:a16="http://schemas.microsoft.com/office/drawing/2014/main" id="{3786BC16-D3A1-D140-DDE7-0448DA35B04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929" y="5287261"/>
            <a:ext cx="2380014" cy="2380014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8394F1BF-2666-3D3E-60A3-3786F6DF7A36}"/>
              </a:ext>
            </a:extLst>
          </p:cNvPr>
          <p:cNvGrpSpPr/>
          <p:nvPr/>
        </p:nvGrpSpPr>
        <p:grpSpPr>
          <a:xfrm>
            <a:off x="634398" y="5055695"/>
            <a:ext cx="2025199" cy="2611580"/>
            <a:chOff x="2578510" y="2171700"/>
            <a:chExt cx="3622265" cy="4671066"/>
          </a:xfrm>
        </p:grpSpPr>
        <p:pic>
          <p:nvPicPr>
            <p:cNvPr id="5" name="Picture 4" descr="A device with a screen and a device with a screen&#10;&#10;Description automatically generated">
              <a:extLst>
                <a:ext uri="{FF2B5EF4-FFF2-40B4-BE49-F238E27FC236}">
                  <a16:creationId xmlns:a16="http://schemas.microsoft.com/office/drawing/2014/main" id="{C03D5865-2642-0E30-4407-C6A2047A544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667" t="19145" r="59224" b="22643"/>
            <a:stretch/>
          </p:blipFill>
          <p:spPr>
            <a:xfrm>
              <a:off x="2578510" y="2171700"/>
              <a:ext cx="3622265" cy="4671066"/>
            </a:xfrm>
            <a:prstGeom prst="rect">
              <a:avLst/>
            </a:prstGeom>
          </p:spPr>
        </p:pic>
        <p:pic>
          <p:nvPicPr>
            <p:cNvPr id="6" name="Picture 5" descr="A white rectangular object with a black and white text&#10;&#10;Description automatically generated with medium confidence">
              <a:extLst>
                <a:ext uri="{FF2B5EF4-FFF2-40B4-BE49-F238E27FC236}">
                  <a16:creationId xmlns:a16="http://schemas.microsoft.com/office/drawing/2014/main" id="{C93E2093-551F-6557-8E35-EF2DEE4613E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8882" b="89803" l="3526" r="94872">
                          <a14:foregroundMark x1="8654" y1="16447" x2="29167" y2="18421"/>
                          <a14:foregroundMark x1="29167" y1="18421" x2="62500" y2="31908"/>
                          <a14:foregroundMark x1="62500" y1="31908" x2="49679" y2="53947"/>
                          <a14:foregroundMark x1="49679" y1="53947" x2="15385" y2="55921"/>
                          <a14:foregroundMark x1="15385" y1="55921" x2="15385" y2="55921"/>
                          <a14:foregroundMark x1="4487" y1="14474" x2="3846" y2="19408"/>
                          <a14:foregroundMark x1="91346" y1="13487" x2="88462" y2="51645"/>
                          <a14:foregroundMark x1="88462" y1="51645" x2="87179" y2="51974"/>
                          <a14:foregroundMark x1="84936" y1="55592" x2="86538" y2="55921"/>
                          <a14:foregroundMark x1="94872" y1="52303" x2="94551" y2="51974"/>
                          <a14:foregroundMark x1="85256" y1="9539" x2="83333" y2="9539"/>
                          <a14:foregroundMark x1="67628" y1="10526" x2="86538" y2="9539"/>
                          <a14:foregroundMark x1="86538" y1="9539" x2="86538" y2="9539"/>
                          <a14:foregroundMark x1="8654" y1="12829" x2="14423" y2="12829"/>
                          <a14:foregroundMark x1="86538" y1="9868" x2="75000" y2="8882"/>
                          <a14:foregroundMark x1="29158" y1="12585" x2="33333" y2="11513"/>
                          <a14:foregroundMark x1="36218" y1="11513" x2="30352" y2="10862"/>
                          <a14:foregroundMark x1="27244" y1="11513" x2="32051" y2="12500"/>
                          <a14:foregroundMark x1="8654" y1="12500" x2="14103" y2="12829"/>
                          <a14:foregroundMark x1="26603" y1="11513" x2="29167" y2="11842"/>
                          <a14:backgroundMark x1="24359" y1="10197" x2="27166" y2="1067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2078" y="3278105"/>
              <a:ext cx="2517932" cy="2453370"/>
            </a:xfrm>
            <a:prstGeom prst="rect">
              <a:avLst/>
            </a:prstGeom>
          </p:spPr>
        </p:pic>
      </p:grpSp>
      <p:pic>
        <p:nvPicPr>
          <p:cNvPr id="13" name="Picture 12" descr="A white electronic device with a screen&#10;&#10;Description automatically generated">
            <a:extLst>
              <a:ext uri="{FF2B5EF4-FFF2-40B4-BE49-F238E27FC236}">
                <a16:creationId xmlns:a16="http://schemas.microsoft.com/office/drawing/2014/main" id="{9DD2CD1E-E241-96D1-639E-2E68BEEA1AA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26" r="24399"/>
          <a:stretch/>
        </p:blipFill>
        <p:spPr>
          <a:xfrm>
            <a:off x="3835609" y="4114800"/>
            <a:ext cx="3479591" cy="3895725"/>
          </a:xfrm>
          <a:prstGeom prst="rect">
            <a:avLst/>
          </a:prstGeom>
        </p:spPr>
      </p:pic>
      <p:pic>
        <p:nvPicPr>
          <p:cNvPr id="16" name="Picture 15" descr="A white electronic device with a screen&#10;&#10;Description automatically generated">
            <a:extLst>
              <a:ext uri="{FF2B5EF4-FFF2-40B4-BE49-F238E27FC236}">
                <a16:creationId xmlns:a16="http://schemas.microsoft.com/office/drawing/2014/main" id="{9869DFC9-486D-7B5B-3021-1B789373E26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95" r="24399"/>
          <a:stretch/>
        </p:blipFill>
        <p:spPr>
          <a:xfrm>
            <a:off x="7847584" y="4059071"/>
            <a:ext cx="3265353" cy="3895725"/>
          </a:xfrm>
          <a:prstGeom prst="rect">
            <a:avLst/>
          </a:prstGeom>
        </p:spPr>
      </p:pic>
      <p:sp>
        <p:nvSpPr>
          <p:cNvPr id="7" name="Text Placeholder 1">
            <a:extLst>
              <a:ext uri="{FF2B5EF4-FFF2-40B4-BE49-F238E27FC236}">
                <a16:creationId xmlns:a16="http://schemas.microsoft.com/office/drawing/2014/main" id="{5FAB909F-1DDF-27A8-A611-256AFC4BAAF9}"/>
              </a:ext>
            </a:extLst>
          </p:cNvPr>
          <p:cNvSpPr txBox="1">
            <a:spLocks/>
          </p:cNvSpPr>
          <p:nvPr/>
        </p:nvSpPr>
        <p:spPr>
          <a:xfrm>
            <a:off x="7832098" y="2093913"/>
            <a:ext cx="6693799" cy="5487286"/>
          </a:xfrm>
          <a:prstGeom prst="rect">
            <a:avLst/>
          </a:prstGeom>
        </p:spPr>
        <p:txBody>
          <a:bodyPr vert="horz" lIns="91440" tIns="91440" rIns="91440" bIns="45720" rtlCol="0">
            <a:normAutofit/>
          </a:bodyPr>
          <a:lstStyle>
            <a:lvl1pPr marL="225425" indent="-225425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tabLst>
                <a:tab pos="225425" algn="l"/>
              </a:tabLst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27063" indent="-287338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5425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54125" indent="-277813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541463" indent="-227013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»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402336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5488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8640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1792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NL" sz="1800" err="1">
                <a:latin typeface="Arial" panose="020B0604020202020204" pitchFamily="34" charset="0"/>
              </a:rPr>
              <a:t>Add-on</a:t>
            </a:r>
            <a:r>
              <a:rPr lang="nl-NL" sz="1800">
                <a:latin typeface="Arial" panose="020B0604020202020204" pitchFamily="34" charset="0"/>
              </a:rPr>
              <a:t> </a:t>
            </a:r>
            <a:r>
              <a:rPr lang="nl-NL" sz="1800" err="1">
                <a:latin typeface="Arial" panose="020B0604020202020204" pitchFamily="34" charset="0"/>
              </a:rPr>
              <a:t>function</a:t>
            </a:r>
            <a:r>
              <a:rPr lang="nl-NL" sz="1800">
                <a:latin typeface="Arial" panose="020B0604020202020204" pitchFamily="34" charset="0"/>
              </a:rPr>
              <a:t> block </a:t>
            </a:r>
            <a:r>
              <a:rPr lang="nl-NL" sz="1800" err="1">
                <a:latin typeface="Arial" panose="020B0604020202020204" pitchFamily="34" charset="0"/>
              </a:rPr>
              <a:t>for</a:t>
            </a:r>
            <a:r>
              <a:rPr lang="nl-NL" sz="1800">
                <a:latin typeface="Arial" panose="020B0604020202020204" pitchFamily="34" charset="0"/>
              </a:rPr>
              <a:t> DeltaV, </a:t>
            </a:r>
            <a:r>
              <a:rPr lang="nl-NL" sz="1800" err="1">
                <a:latin typeface="Arial" panose="020B0604020202020204" pitchFamily="34" charset="0"/>
              </a:rPr>
              <a:t>SpectralPAT</a:t>
            </a:r>
            <a:r>
              <a:rPr lang="nl-NL" sz="1800">
                <a:latin typeface="Arial" panose="020B0604020202020204" pitchFamily="34" charset="0"/>
              </a:rPr>
              <a:t>.</a:t>
            </a:r>
          </a:p>
          <a:p>
            <a:r>
              <a:rPr lang="nl-NL" sz="1800" err="1">
                <a:latin typeface="Arial" panose="020B0604020202020204" pitchFamily="34" charset="0"/>
              </a:rPr>
              <a:t>Allows</a:t>
            </a:r>
            <a:r>
              <a:rPr lang="nl-NL" sz="1800">
                <a:latin typeface="Arial" panose="020B0604020202020204" pitchFamily="34" charset="0"/>
              </a:rPr>
              <a:t> </a:t>
            </a:r>
            <a:r>
              <a:rPr lang="nl-NL" sz="1800" err="1">
                <a:latin typeface="Arial" panose="020B0604020202020204" pitchFamily="34" charset="0"/>
              </a:rPr>
              <a:t>for</a:t>
            </a:r>
            <a:r>
              <a:rPr lang="nl-NL" sz="1800">
                <a:latin typeface="Arial" panose="020B0604020202020204" pitchFamily="34" charset="0"/>
              </a:rPr>
              <a:t> online monitoring and control of </a:t>
            </a:r>
            <a:r>
              <a:rPr lang="nl-NL" sz="1800" err="1">
                <a:latin typeface="Arial" panose="020B0604020202020204" pitchFamily="34" charset="0"/>
              </a:rPr>
              <a:t>critical</a:t>
            </a:r>
            <a:r>
              <a:rPr lang="nl-NL" sz="1800">
                <a:latin typeface="Arial" panose="020B0604020202020204" pitchFamily="34" charset="0"/>
              </a:rPr>
              <a:t> </a:t>
            </a:r>
            <a:r>
              <a:rPr lang="nl-NL" sz="1800" err="1">
                <a:latin typeface="Arial" panose="020B0604020202020204" pitchFamily="34" charset="0"/>
              </a:rPr>
              <a:t>process</a:t>
            </a:r>
            <a:r>
              <a:rPr lang="nl-NL" sz="1800">
                <a:latin typeface="Arial" panose="020B0604020202020204" pitchFamily="34" charset="0"/>
              </a:rPr>
              <a:t> parameters.</a:t>
            </a:r>
          </a:p>
          <a:p>
            <a:r>
              <a:rPr lang="nl-NL" sz="1800">
                <a:latin typeface="Arial" panose="020B0604020202020204" pitchFamily="34" charset="0"/>
              </a:rPr>
              <a:t>​</a:t>
            </a:r>
            <a:r>
              <a:rPr lang="nl-NL" sz="1800" err="1">
                <a:latin typeface="Arial" panose="020B0604020202020204" pitchFamily="34" charset="0"/>
              </a:rPr>
              <a:t>Connected</a:t>
            </a:r>
            <a:r>
              <a:rPr lang="nl-NL" sz="1800">
                <a:latin typeface="Arial" panose="020B0604020202020204" pitchFamily="34" charset="0"/>
              </a:rPr>
              <a:t> </a:t>
            </a:r>
            <a:r>
              <a:rPr lang="nl-NL" sz="1800" err="1">
                <a:latin typeface="Arial" panose="020B0604020202020204" pitchFamily="34" charset="0"/>
              </a:rPr>
              <a:t>to</a:t>
            </a:r>
            <a:r>
              <a:rPr lang="nl-NL" sz="1800">
                <a:latin typeface="Arial" panose="020B0604020202020204" pitchFamily="34" charset="0"/>
              </a:rPr>
              <a:t> </a:t>
            </a:r>
            <a:r>
              <a:rPr lang="nl-NL" sz="1800" err="1">
                <a:latin typeface="Arial" panose="020B0604020202020204" pitchFamily="34" charset="0"/>
              </a:rPr>
              <a:t>Aspen</a:t>
            </a:r>
            <a:r>
              <a:rPr lang="nl-NL" sz="1800">
                <a:latin typeface="Arial" panose="020B0604020202020204" pitchFamily="34" charset="0"/>
              </a:rPr>
              <a:t> </a:t>
            </a:r>
            <a:r>
              <a:rPr lang="nl-NL" sz="1800" err="1">
                <a:latin typeface="Arial" panose="020B0604020202020204" pitchFamily="34" charset="0"/>
              </a:rPr>
              <a:t>Unscrambler’s</a:t>
            </a:r>
            <a:r>
              <a:rPr lang="nl-NL" sz="1800">
                <a:latin typeface="Arial" panose="020B0604020202020204" pitchFamily="34" charset="0"/>
              </a:rPr>
              <a:t> model </a:t>
            </a:r>
            <a:r>
              <a:rPr lang="nl-NL" sz="1800" err="1">
                <a:latin typeface="Arial" panose="020B0604020202020204" pitchFamily="34" charset="0"/>
              </a:rPr>
              <a:t>to</a:t>
            </a:r>
            <a:r>
              <a:rPr lang="nl-NL" sz="1800">
                <a:latin typeface="Arial" panose="020B0604020202020204" pitchFamily="34" charset="0"/>
              </a:rPr>
              <a:t> </a:t>
            </a:r>
            <a:r>
              <a:rPr lang="nl-NL" sz="1800" err="1">
                <a:latin typeface="Arial" panose="020B0604020202020204" pitchFamily="34" charset="0"/>
              </a:rPr>
              <a:t>identify</a:t>
            </a:r>
            <a:r>
              <a:rPr lang="nl-NL" sz="1800">
                <a:latin typeface="Arial" panose="020B0604020202020204" pitchFamily="34" charset="0"/>
              </a:rPr>
              <a:t> </a:t>
            </a:r>
            <a:r>
              <a:rPr lang="nl-NL" sz="1800" err="1">
                <a:latin typeface="Arial" panose="020B0604020202020204" pitchFamily="34" charset="0"/>
              </a:rPr>
              <a:t>CQAs</a:t>
            </a:r>
            <a:r>
              <a:rPr lang="nl-NL" sz="1800">
                <a:latin typeface="Arial" panose="020B0604020202020204" pitchFamily="34" charset="0"/>
              </a:rPr>
              <a:t> of </a:t>
            </a:r>
            <a:r>
              <a:rPr lang="nl-NL" sz="1800" err="1">
                <a:latin typeface="Arial" panose="020B0604020202020204" pitchFamily="34" charset="0"/>
              </a:rPr>
              <a:t>the</a:t>
            </a:r>
            <a:r>
              <a:rPr lang="nl-NL" sz="1800">
                <a:latin typeface="Arial" panose="020B0604020202020204" pitchFamily="34" charset="0"/>
              </a:rPr>
              <a:t> product.</a:t>
            </a:r>
            <a:endParaRPr lang="nl-NL"/>
          </a:p>
        </p:txBody>
      </p:sp>
      <p:pic>
        <p:nvPicPr>
          <p:cNvPr id="8" name="Picture 4" descr="Improve Manufacturing Performance with Closed-Loop Control">
            <a:extLst>
              <a:ext uri="{FF2B5EF4-FFF2-40B4-BE49-F238E27FC236}">
                <a16:creationId xmlns:a16="http://schemas.microsoft.com/office/drawing/2014/main" id="{522B1D79-C349-1EB8-260C-FA7BC6B62C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90" r="44938" b="50651"/>
          <a:stretch/>
        </p:blipFill>
        <p:spPr bwMode="auto">
          <a:xfrm>
            <a:off x="10972289" y="4644096"/>
            <a:ext cx="1039633" cy="823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7121011A-018F-72F4-4CF4-C7C121AAA0B7}"/>
              </a:ext>
            </a:extLst>
          </p:cNvPr>
          <p:cNvGrpSpPr/>
          <p:nvPr/>
        </p:nvGrpSpPr>
        <p:grpSpPr>
          <a:xfrm>
            <a:off x="10833264" y="5808783"/>
            <a:ext cx="2308020" cy="1734429"/>
            <a:chOff x="9261233" y="5520191"/>
            <a:chExt cx="2308020" cy="1734429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DFEA9C4F-731F-5ABF-D28B-476BDC64989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9261233" y="5520191"/>
              <a:ext cx="2308020" cy="1734429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B39244BB-2450-B262-7840-4E04A6D2B07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/>
            <a:srcRect l="7542"/>
            <a:stretch/>
          </p:blipFill>
          <p:spPr>
            <a:xfrm>
              <a:off x="9472231" y="5611884"/>
              <a:ext cx="1796184" cy="1014196"/>
            </a:xfrm>
            <a:prstGeom prst="rect">
              <a:avLst/>
            </a:prstGeom>
          </p:spPr>
        </p:pic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7799D0BE-5610-E445-AF70-BC487F57EFF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133584" y="4744836"/>
            <a:ext cx="796309" cy="72245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B6EFCDA0-20D7-AC5E-4598-AA5089442179}"/>
              </a:ext>
            </a:extLst>
          </p:cNvPr>
          <p:cNvSpPr txBox="1"/>
          <p:nvPr/>
        </p:nvSpPr>
        <p:spPr>
          <a:xfrm>
            <a:off x="8825348" y="7748885"/>
            <a:ext cx="44378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nl-NL" sz="1800" err="1">
                <a:solidFill>
                  <a:schemeClr val="tx2"/>
                </a:solidFill>
                <a:latin typeface="Arial" panose="020B0604020202020204" pitchFamily="34" charset="0"/>
              </a:rPr>
              <a:t>CQAs</a:t>
            </a:r>
            <a:r>
              <a:rPr lang="nl-NL" sz="1800">
                <a:solidFill>
                  <a:schemeClr val="tx2"/>
                </a:solidFill>
                <a:latin typeface="Arial" panose="020B0604020202020204" pitchFamily="34" charset="0"/>
              </a:rPr>
              <a:t> = Critical </a:t>
            </a:r>
            <a:r>
              <a:rPr lang="nl-NL" sz="1800" err="1">
                <a:solidFill>
                  <a:schemeClr val="tx2"/>
                </a:solidFill>
                <a:latin typeface="Arial" panose="020B0604020202020204" pitchFamily="34" charset="0"/>
              </a:rPr>
              <a:t>Quality</a:t>
            </a:r>
            <a:r>
              <a:rPr lang="nl-NL" sz="1800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  <a:r>
              <a:rPr lang="nl-NL" sz="1800" err="1">
                <a:solidFill>
                  <a:schemeClr val="tx2"/>
                </a:solidFill>
                <a:latin typeface="Arial" panose="020B0604020202020204" pitchFamily="34" charset="0"/>
              </a:rPr>
              <a:t>Attributes</a:t>
            </a:r>
            <a:endParaRPr lang="nl-NL" sz="18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139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C73A167-0466-7846-0776-43E83C2B317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32867"/>
            <a:ext cx="2405951" cy="3496733"/>
          </a:xfrm>
          <a:prstGeom prst="rect">
            <a:avLst/>
          </a:prstGeo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EF31681B-3D5C-2D9B-4AC1-CA9274201A6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36600" y="2093913"/>
            <a:ext cx="7841343" cy="4167550"/>
          </a:xfrm>
        </p:spPr>
        <p:txBody>
          <a:bodyPr>
            <a:normAutofit fontScale="92500" lnSpcReduction="20000"/>
          </a:bodyPr>
          <a:lstStyle/>
          <a:p>
            <a:r>
              <a:rPr lang="nl-NL" dirty="0" err="1"/>
              <a:t>Flexible</a:t>
            </a:r>
            <a:r>
              <a:rPr lang="nl-NL" dirty="0"/>
              <a:t> and </a:t>
            </a:r>
            <a:r>
              <a:rPr lang="nl-NL" dirty="0" err="1"/>
              <a:t>adaptable</a:t>
            </a:r>
            <a:r>
              <a:rPr lang="nl-NL" dirty="0"/>
              <a:t> single-</a:t>
            </a:r>
            <a:r>
              <a:rPr lang="nl-NL" dirty="0" err="1"/>
              <a:t>use</a:t>
            </a:r>
            <a:r>
              <a:rPr lang="nl-NL" dirty="0"/>
              <a:t> solutions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AppliFlex</a:t>
            </a:r>
            <a:r>
              <a:rPr lang="nl-NL" dirty="0"/>
              <a:t> Single-</a:t>
            </a:r>
            <a:r>
              <a:rPr lang="nl-NL" dirty="0" err="1"/>
              <a:t>Use</a:t>
            </a:r>
            <a:r>
              <a:rPr lang="nl-NL" dirty="0"/>
              <a:t> bioreactors. </a:t>
            </a:r>
          </a:p>
          <a:p>
            <a:pPr lvl="1"/>
            <a:r>
              <a:rPr lang="nl-NL" dirty="0" err="1"/>
              <a:t>Customization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all</a:t>
            </a:r>
            <a:r>
              <a:rPr lang="nl-NL" dirty="0"/>
              <a:t> volumes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AppliFlex</a:t>
            </a:r>
            <a:r>
              <a:rPr lang="nl-NL" dirty="0"/>
              <a:t>, </a:t>
            </a:r>
            <a:r>
              <a:rPr lang="nl-NL" dirty="0" err="1"/>
              <a:t>suitable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user’s</a:t>
            </a:r>
            <a:r>
              <a:rPr lang="nl-NL" dirty="0"/>
              <a:t> </a:t>
            </a:r>
            <a:r>
              <a:rPr lang="nl-NL" dirty="0" err="1"/>
              <a:t>specific</a:t>
            </a:r>
            <a:r>
              <a:rPr lang="nl-NL" dirty="0"/>
              <a:t> </a:t>
            </a:r>
            <a:r>
              <a:rPr lang="nl-NL" dirty="0" err="1"/>
              <a:t>process</a:t>
            </a:r>
            <a:r>
              <a:rPr lang="nl-NL" dirty="0"/>
              <a:t> </a:t>
            </a:r>
            <a:r>
              <a:rPr lang="nl-NL" dirty="0" err="1"/>
              <a:t>requirements</a:t>
            </a:r>
            <a:r>
              <a:rPr lang="nl-NL" dirty="0"/>
              <a:t>.</a:t>
            </a:r>
          </a:p>
          <a:p>
            <a:pPr lvl="1"/>
            <a:r>
              <a:rPr lang="en-US" sz="1800" dirty="0">
                <a:solidFill>
                  <a:schemeClr val="tx2"/>
                </a:solidFill>
                <a:cs typeface="Calibri" panose="020F0502020204030204" pitchFamily="34" charset="0"/>
              </a:rPr>
              <a:t>3D printing technology allows for many customizations </a:t>
            </a:r>
          </a:p>
          <a:p>
            <a:r>
              <a:rPr lang="nl-NL" dirty="0" err="1"/>
              <a:t>GMP</a:t>
            </a:r>
            <a:r>
              <a:rPr lang="nl-NL" dirty="0"/>
              <a:t> option </a:t>
            </a:r>
            <a:r>
              <a:rPr lang="nl-NL" dirty="0" err="1"/>
              <a:t>for</a:t>
            </a:r>
            <a:r>
              <a:rPr lang="nl-NL" dirty="0"/>
              <a:t> 500 </a:t>
            </a:r>
            <a:r>
              <a:rPr lang="nl-NL" dirty="0" err="1"/>
              <a:t>mL</a:t>
            </a:r>
            <a:r>
              <a:rPr lang="nl-NL" dirty="0"/>
              <a:t> and 3 L.</a:t>
            </a:r>
          </a:p>
          <a:p>
            <a:r>
              <a:rPr lang="en-US" dirty="0"/>
              <a:t>Maven sensor can be used with single-use lab scale bioreactors.</a:t>
            </a:r>
          </a:p>
          <a:p>
            <a:r>
              <a:rPr lang="en-US" dirty="0"/>
              <a:t>Data collection and management.</a:t>
            </a:r>
          </a:p>
          <a:p>
            <a:r>
              <a:rPr lang="en-US" dirty="0"/>
              <a:t>Real-time monitoring of the process.</a:t>
            </a:r>
          </a:p>
          <a:p>
            <a:r>
              <a:rPr lang="en-US" dirty="0"/>
              <a:t>SpectralPAT is recommended for setups with Raman or NIR analyzer.</a:t>
            </a:r>
          </a:p>
          <a:p>
            <a:r>
              <a:rPr lang="nl-NL" dirty="0"/>
              <a:t>V-Control </a:t>
            </a:r>
            <a:r>
              <a:rPr lang="en-US" dirty="0"/>
              <a:t>offerings</a:t>
            </a:r>
            <a:r>
              <a:rPr lang="nl-NL" dirty="0"/>
              <a:t>: </a:t>
            </a:r>
            <a:r>
              <a:rPr lang="en-US" dirty="0"/>
              <a:t>Perpetual</a:t>
            </a:r>
            <a:r>
              <a:rPr lang="nl-NL" dirty="0"/>
              <a:t> or Subscription</a:t>
            </a:r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7622132E-5696-EB96-C0AF-200F965DD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V-Control </a:t>
            </a:r>
            <a:r>
              <a:rPr lang="nl-NL" err="1"/>
              <a:t>for</a:t>
            </a:r>
            <a:r>
              <a:rPr lang="nl-NL"/>
              <a:t> CGT</a:t>
            </a:r>
          </a:p>
        </p:txBody>
      </p:sp>
      <p:pic>
        <p:nvPicPr>
          <p:cNvPr id="20" name="Picture 19" descr="A person in a lab coat working on a computer&#10;&#10;Description automatically generated">
            <a:extLst>
              <a:ext uri="{FF2B5EF4-FFF2-40B4-BE49-F238E27FC236}">
                <a16:creationId xmlns:a16="http://schemas.microsoft.com/office/drawing/2014/main" id="{B9A4C789-74C3-AB7B-AC48-8056FD67CD2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67" t="26408" r="4245" b="2894"/>
          <a:stretch/>
        </p:blipFill>
        <p:spPr>
          <a:xfrm>
            <a:off x="9077325" y="2411412"/>
            <a:ext cx="5553075" cy="581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7099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27B1426-1919-5853-6C3A-4337CF1D4B4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4398" y="2093913"/>
            <a:ext cx="5364066" cy="5487286"/>
          </a:xfrm>
        </p:spPr>
        <p:txBody>
          <a:bodyPr/>
          <a:lstStyle/>
          <a:p>
            <a:r>
              <a:rPr lang="en-US"/>
              <a:t>Flexibility on the </a:t>
            </a:r>
            <a:r>
              <a:rPr lang="en-US" err="1"/>
              <a:t>Livit</a:t>
            </a:r>
            <a:r>
              <a:rPr lang="en-US"/>
              <a:t> Flex side transferred into a more complicated initial configuration at the DeltaV side.</a:t>
            </a:r>
          </a:p>
          <a:p>
            <a:pPr lvl="1"/>
            <a:r>
              <a:rPr lang="en-US"/>
              <a:t>Overpassed</a:t>
            </a:r>
            <a:r>
              <a:rPr lang="nl-NL"/>
              <a:t> </a:t>
            </a:r>
            <a:r>
              <a:rPr lang="nl-NL" err="1"/>
              <a:t>this</a:t>
            </a:r>
            <a:r>
              <a:rPr lang="nl-NL"/>
              <a:t> </a:t>
            </a:r>
            <a:r>
              <a:rPr lang="nl-NL" err="1"/>
              <a:t>by</a:t>
            </a:r>
            <a:r>
              <a:rPr lang="nl-NL"/>
              <a:t> </a:t>
            </a:r>
            <a:r>
              <a:rPr lang="nl-NL" err="1"/>
              <a:t>establishing</a:t>
            </a:r>
            <a:r>
              <a:rPr lang="nl-NL"/>
              <a:t> </a:t>
            </a:r>
            <a:r>
              <a:rPr lang="en-US"/>
              <a:t>configurations</a:t>
            </a:r>
            <a:r>
              <a:rPr lang="nl-NL"/>
              <a:t> </a:t>
            </a:r>
            <a:r>
              <a:rPr lang="en-US"/>
              <a:t>that can be copied easily </a:t>
            </a:r>
            <a:r>
              <a:rPr lang="nl-NL"/>
              <a:t>and </a:t>
            </a:r>
            <a:r>
              <a:rPr lang="en-US"/>
              <a:t>adjusted when needed.</a:t>
            </a:r>
          </a:p>
          <a:p>
            <a:r>
              <a:rPr lang="en-US"/>
              <a:t>Integration between 32-bit and 64-bit systems.</a:t>
            </a:r>
          </a:p>
          <a:p>
            <a:r>
              <a:rPr lang="en-US"/>
              <a:t>The </a:t>
            </a:r>
            <a:r>
              <a:rPr lang="en-US" err="1"/>
              <a:t>Livit</a:t>
            </a:r>
            <a:r>
              <a:rPr lang="en-US"/>
              <a:t> Flex as a 64-bit system allows for higher accuracy and precision.</a:t>
            </a:r>
          </a:p>
          <a:p>
            <a:pPr lvl="1"/>
            <a:r>
              <a:rPr lang="en-US"/>
              <a:t>OPC bridge validated by Getinge is used.</a:t>
            </a:r>
          </a:p>
          <a:p>
            <a:r>
              <a:rPr lang="en-US"/>
              <a:t>Controlling of 2 bioreactors (for Dual </a:t>
            </a:r>
            <a:r>
              <a:rPr lang="en-US" err="1"/>
              <a:t>Livit</a:t>
            </a:r>
            <a:r>
              <a:rPr lang="en-US"/>
              <a:t> Flex) from a single synoptic view using selective dynamos.</a:t>
            </a:r>
          </a:p>
          <a:p>
            <a:endParaRPr lang="nl-NL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2ADF9E3-B642-9019-0200-C280AC947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Integration of V-Control and Livit </a:t>
            </a:r>
            <a:r>
              <a:rPr lang="nl-NL" err="1"/>
              <a:t>Flex</a:t>
            </a:r>
            <a:endParaRPr lang="nl-NL"/>
          </a:p>
        </p:txBody>
      </p:sp>
      <p:pic>
        <p:nvPicPr>
          <p:cNvPr id="5" name="Picture 4" descr="A person working on a computer&#10;&#10;Description automatically generated">
            <a:extLst>
              <a:ext uri="{FF2B5EF4-FFF2-40B4-BE49-F238E27FC236}">
                <a16:creationId xmlns:a16="http://schemas.microsoft.com/office/drawing/2014/main" id="{9DC24249-483B-F7FD-9598-AD945068D6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1" t="2432" r="3559" b="4861"/>
          <a:stretch/>
        </p:blipFill>
        <p:spPr>
          <a:xfrm>
            <a:off x="6153150" y="1924852"/>
            <a:ext cx="7854484" cy="5825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5082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20D555-884B-4330-39D8-A0CC49E3D9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B3DA7ED-BE71-A6B5-6951-150BA4554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581" y="1676469"/>
            <a:ext cx="11227622" cy="1573353"/>
          </a:xfrm>
        </p:spPr>
        <p:txBody>
          <a:bodyPr/>
          <a:lstStyle/>
          <a:p>
            <a:r>
              <a:rPr lang="en-US" dirty="0"/>
              <a:t>DeltaV Spectral PAT and DeltaV Flex Solutions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E4B2750-F805-7197-623E-023567BA638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8581" y="3878379"/>
            <a:ext cx="9128877" cy="1101400"/>
          </a:xfrm>
        </p:spPr>
        <p:txBody>
          <a:bodyPr>
            <a:normAutofit/>
          </a:bodyPr>
          <a:lstStyle/>
          <a:p>
            <a:r>
              <a:rPr lang="en-US" dirty="0"/>
              <a:t>In collaboration with Getinge</a:t>
            </a:r>
          </a:p>
        </p:txBody>
      </p:sp>
    </p:spTree>
    <p:extLst>
      <p:ext uri="{BB962C8B-B14F-4D97-AF65-F5344CB8AC3E}">
        <p14:creationId xmlns:p14="http://schemas.microsoft.com/office/powerpoint/2010/main" val="29973692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B35ABE-349F-0F3D-10CB-B8A1CFAED6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 descr="A close-up of a machine&#10;&#10;Description automatically generated">
            <a:extLst>
              <a:ext uri="{FF2B5EF4-FFF2-40B4-BE49-F238E27FC236}">
                <a16:creationId xmlns:a16="http://schemas.microsoft.com/office/drawing/2014/main" id="{AC1E8BB8-DF40-5793-02BD-A581CB3F9D11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/>
          </a:stretch>
        </p:blipFill>
        <p:spPr>
          <a:xfrm>
            <a:off x="-2" y="-1"/>
            <a:ext cx="14630401" cy="8229600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225C4EF6-1DAB-D1DC-F588-9E26C78C27D5}"/>
              </a:ext>
            </a:extLst>
          </p:cNvPr>
          <p:cNvSpPr/>
          <p:nvPr/>
        </p:nvSpPr>
        <p:spPr bwMode="auto">
          <a:xfrm>
            <a:off x="-4414" y="1"/>
            <a:ext cx="12389219" cy="8229599"/>
          </a:xfrm>
          <a:prstGeom prst="rtTriangle">
            <a:avLst/>
          </a:prstGeom>
          <a:solidFill>
            <a:schemeClr val="tx2">
              <a:lumMod val="50000"/>
              <a:alpha val="62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3480" b="1">
              <a:solidFill>
                <a:srgbClr val="FFFFFF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64B4FAB-6C79-0635-16BB-333BA40E4AAB}"/>
              </a:ext>
            </a:extLst>
          </p:cNvPr>
          <p:cNvSpPr txBox="1"/>
          <p:nvPr/>
        </p:nvSpPr>
        <p:spPr>
          <a:xfrm>
            <a:off x="422269" y="5984896"/>
            <a:ext cx="11322341" cy="7017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spcAft>
                <a:spcPts val="1200"/>
              </a:spcAft>
            </a:pPr>
            <a:r>
              <a:rPr lang="en-US" sz="3960" b="1" dirty="0">
                <a:solidFill>
                  <a:schemeClr val="bg1"/>
                </a:solidFill>
                <a:latin typeface="Noto Sans"/>
                <a:ea typeface="Noto Sans"/>
                <a:cs typeface="Noto Sans"/>
              </a:rPr>
              <a:t>DeltaV™ Spectral PAT (Add-On)</a:t>
            </a:r>
          </a:p>
        </p:txBody>
      </p:sp>
    </p:spTree>
    <p:extLst>
      <p:ext uri="{BB962C8B-B14F-4D97-AF65-F5344CB8AC3E}">
        <p14:creationId xmlns:p14="http://schemas.microsoft.com/office/powerpoint/2010/main" val="14540050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ABCE8BF-F833-55A4-654A-33AA481F203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4398" y="2093913"/>
            <a:ext cx="8112037" cy="6135688"/>
          </a:xfrm>
        </p:spPr>
        <p:txBody>
          <a:bodyPr>
            <a:normAutofit fontScale="92500" lnSpcReduction="10000"/>
          </a:bodyPr>
          <a:lstStyle/>
          <a:p>
            <a:r>
              <a:rPr lang="en-US" sz="1800" dirty="0"/>
              <a:t>Advanced add-on that extends the capabilities of DeltaV</a:t>
            </a:r>
          </a:p>
          <a:p>
            <a:r>
              <a:rPr lang="en-US" sz="1800" dirty="0"/>
              <a:t>In-Line, real-time insight and predictive control for critical processes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/>
              <a:t>Uses real-time spectral data (NIR, Raman) for quality verification and assurance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/>
              <a:t>Monitors critical quality attributes (</a:t>
            </a:r>
            <a:r>
              <a:rPr lang="en-US" sz="1800" dirty="0" err="1"/>
              <a:t>CQAs</a:t>
            </a:r>
            <a:r>
              <a:rPr lang="en-US" sz="1800" dirty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/>
              <a:t>Manages key process parameters (CPPs)</a:t>
            </a:r>
          </a:p>
          <a:p>
            <a:r>
              <a:rPr lang="en-US" sz="1800" dirty="0"/>
              <a:t>Built on a scientific and risk-based approach (ICH Q8–Q10 compliant)</a:t>
            </a:r>
          </a:p>
          <a:p>
            <a:pPr marL="0" indent="0">
              <a:buNone/>
            </a:pPr>
            <a:r>
              <a:rPr lang="en-US" sz="1800" b="1" dirty="0"/>
              <a:t>System Integration: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/>
              <a:t>Fully integrated into DeltaV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/>
              <a:t>Chemometric models run natively within control modules </a:t>
            </a:r>
          </a:p>
          <a:p>
            <a:r>
              <a:rPr lang="en-US" sz="1800" dirty="0"/>
              <a:t>Spectral array signals (e.g., NIR, Raman) are read by DeltaV</a:t>
            </a:r>
          </a:p>
          <a:p>
            <a:r>
              <a:rPr lang="en-US" sz="1800" dirty="0"/>
              <a:t>Accessed directly by the PAT model function block running in DeltaV control </a:t>
            </a:r>
          </a:p>
          <a:p>
            <a:r>
              <a:rPr lang="en-US" sz="1800" dirty="0"/>
              <a:t>No third-party middleware needed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/>
              <a:t>Simple, scalable, and easy to validate</a:t>
            </a:r>
          </a:p>
          <a:p>
            <a:pPr marL="0" indent="0" algn="ctr">
              <a:buNone/>
            </a:pPr>
            <a:endParaRPr lang="en-US" sz="1800" b="1" dirty="0"/>
          </a:p>
          <a:p>
            <a:pPr marL="0" indent="0" algn="ctr">
              <a:buNone/>
            </a:pPr>
            <a:r>
              <a:rPr lang="en-US" sz="1800" b="1" dirty="0"/>
              <a:t>Build quality by design, not by testing afterward.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18B9FA4-2123-F9C7-1D34-34643D690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DeltaV Spectral PAT Solution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7C0E8E-EB58-533F-A6B0-5200847731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1646" y="1293260"/>
            <a:ext cx="4286250" cy="2857500"/>
          </a:xfrm>
          <a:prstGeom prst="rect">
            <a:avLst/>
          </a:prstGeom>
        </p:spPr>
      </p:pic>
      <p:pic>
        <p:nvPicPr>
          <p:cNvPr id="5" name="Picture 2" descr="Manual Samplers">
            <a:extLst>
              <a:ext uri="{FF2B5EF4-FFF2-40B4-BE49-F238E27FC236}">
                <a16:creationId xmlns:a16="http://schemas.microsoft.com/office/drawing/2014/main" id="{01DD67B2-FE94-4095-0A82-8560653ABA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2583" y="3801960"/>
            <a:ext cx="3134380" cy="3134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Map&#10;&#10;Description automatically generated">
            <a:extLst>
              <a:ext uri="{FF2B5EF4-FFF2-40B4-BE49-F238E27FC236}">
                <a16:creationId xmlns:a16="http://schemas.microsoft.com/office/drawing/2014/main" id="{02660B76-6564-1623-2770-BD732CDE44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5665" y="5664293"/>
            <a:ext cx="2815383" cy="2544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9371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1A58BE-3533-D1DA-EA92-EC076035CF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0322870-144F-3C65-5F09-7249728C690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22" t="8679" r="23490"/>
          <a:stretch/>
        </p:blipFill>
        <p:spPr>
          <a:xfrm>
            <a:off x="4296907" y="4316215"/>
            <a:ext cx="2069313" cy="3187367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00B64250-9604-C77A-4CB7-E1BFAE613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Architecture – Embedded DeltaV Spectral PAT</a:t>
            </a:r>
            <a:endParaRPr lang="nl-NL"/>
          </a:p>
        </p:txBody>
      </p:sp>
      <p:sp>
        <p:nvSpPr>
          <p:cNvPr id="51" name="Line 68">
            <a:extLst>
              <a:ext uri="{FF2B5EF4-FFF2-40B4-BE49-F238E27FC236}">
                <a16:creationId xmlns:a16="http://schemas.microsoft.com/office/drawing/2014/main" id="{3D8331DA-147A-5391-AE1F-0FE5B06213B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356061" y="3132153"/>
            <a:ext cx="0" cy="1994684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2610"/>
          </a:p>
        </p:txBody>
      </p:sp>
      <p:sp>
        <p:nvSpPr>
          <p:cNvPr id="52" name="Line 69">
            <a:extLst>
              <a:ext uri="{FF2B5EF4-FFF2-40B4-BE49-F238E27FC236}">
                <a16:creationId xmlns:a16="http://schemas.microsoft.com/office/drawing/2014/main" id="{726F3942-12B4-27A8-3F22-91A66E7705F1}"/>
              </a:ext>
            </a:extLst>
          </p:cNvPr>
          <p:cNvSpPr>
            <a:spLocks noChangeShapeType="1"/>
          </p:cNvSpPr>
          <p:nvPr/>
        </p:nvSpPr>
        <p:spPr bwMode="auto">
          <a:xfrm>
            <a:off x="1303507" y="3528956"/>
            <a:ext cx="89434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>
            <a:outerShdw dist="63500" dir="2700000" algn="ctr" rotWithShape="0">
              <a:schemeClr val="bg1">
                <a:lumMod val="75000"/>
                <a:alpha val="50000"/>
              </a:schemeClr>
            </a:outerShdw>
          </a:effectLst>
        </p:spPr>
        <p:txBody>
          <a:bodyPr/>
          <a:lstStyle/>
          <a:p>
            <a:pPr algn="ctr" eaLnBrk="0" hangingPunct="0">
              <a:defRPr/>
            </a:pPr>
            <a:endParaRPr lang="en-US" sz="2610"/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8F216A67-C6AB-3099-D2B5-7A571FB3A33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7473" y="3311195"/>
            <a:ext cx="1689026" cy="335627"/>
          </a:xfrm>
          <a:prstGeom prst="rect">
            <a:avLst/>
          </a:prstGeom>
        </p:spPr>
      </p:pic>
      <p:sp>
        <p:nvSpPr>
          <p:cNvPr id="54" name="Line 10">
            <a:extLst>
              <a:ext uri="{FF2B5EF4-FFF2-40B4-BE49-F238E27FC236}">
                <a16:creationId xmlns:a16="http://schemas.microsoft.com/office/drawing/2014/main" id="{4B6EF558-6C3B-7E92-F22A-C87A97718DF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681328" y="3528770"/>
            <a:ext cx="0" cy="121584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>
            <a:outerShdw dist="63500" dir="2700000" algn="ctr" rotWithShape="0">
              <a:schemeClr val="bg1">
                <a:lumMod val="75000"/>
                <a:alpha val="50000"/>
              </a:schemeClr>
            </a:outerShdw>
          </a:effectLst>
        </p:spPr>
        <p:txBody>
          <a:bodyPr/>
          <a:lstStyle/>
          <a:p>
            <a:pPr algn="ctr"/>
            <a:endParaRPr lang="en-US" sz="2610"/>
          </a:p>
        </p:txBody>
      </p:sp>
      <p:sp>
        <p:nvSpPr>
          <p:cNvPr id="55" name="Line 10">
            <a:extLst>
              <a:ext uri="{FF2B5EF4-FFF2-40B4-BE49-F238E27FC236}">
                <a16:creationId xmlns:a16="http://schemas.microsoft.com/office/drawing/2014/main" id="{EB6558D9-38D5-F69B-0EB8-5AE08B3B018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246957" y="3086263"/>
            <a:ext cx="0" cy="43298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>
            <a:outerShdw dist="63500" dir="2700000" algn="ctr" rotWithShape="0">
              <a:schemeClr val="bg1">
                <a:lumMod val="75000"/>
                <a:alpha val="50000"/>
              </a:schemeClr>
            </a:outerShdw>
          </a:effectLst>
        </p:spPr>
        <p:txBody>
          <a:bodyPr/>
          <a:lstStyle/>
          <a:p>
            <a:pPr algn="ctr"/>
            <a:endParaRPr lang="en-US" sz="2610"/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853757B3-5A29-00B5-6F71-088843F4FA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15015" y="2926395"/>
            <a:ext cx="188791" cy="440150"/>
          </a:xfrm>
          <a:prstGeom prst="rect">
            <a:avLst/>
          </a:prstGeom>
        </p:spPr>
      </p:pic>
      <p:grpSp>
        <p:nvGrpSpPr>
          <p:cNvPr id="57" name="Group 56">
            <a:extLst>
              <a:ext uri="{FF2B5EF4-FFF2-40B4-BE49-F238E27FC236}">
                <a16:creationId xmlns:a16="http://schemas.microsoft.com/office/drawing/2014/main" id="{40BC8445-CB44-B9CE-5473-A6425742E51E}"/>
              </a:ext>
            </a:extLst>
          </p:cNvPr>
          <p:cNvGrpSpPr/>
          <p:nvPr/>
        </p:nvGrpSpPr>
        <p:grpSpPr>
          <a:xfrm>
            <a:off x="8891527" y="2353223"/>
            <a:ext cx="1433713" cy="987017"/>
            <a:chOff x="5771723" y="1616800"/>
            <a:chExt cx="1320059" cy="926011"/>
          </a:xfrm>
        </p:grpSpPr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E9E8DB14-A322-45D9-C11D-64E0C9853CB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5771723" y="1616800"/>
              <a:ext cx="1320059" cy="926011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D80145BE-E357-F9B4-DD92-992ACB5FBBF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888" t="7218" r="3022" b="8711"/>
            <a:stretch/>
          </p:blipFill>
          <p:spPr>
            <a:xfrm>
              <a:off x="5840549" y="1714959"/>
              <a:ext cx="1159758" cy="632627"/>
            </a:xfrm>
            <a:prstGeom prst="rect">
              <a:avLst/>
            </a:prstGeom>
          </p:spPr>
        </p:pic>
      </p:grpSp>
      <p:sp>
        <p:nvSpPr>
          <p:cNvPr id="60" name="TextBox 59">
            <a:extLst>
              <a:ext uri="{FF2B5EF4-FFF2-40B4-BE49-F238E27FC236}">
                <a16:creationId xmlns:a16="http://schemas.microsoft.com/office/drawing/2014/main" id="{9FB342F1-26DB-5CEB-6C60-1FFBEC9EE493}"/>
              </a:ext>
            </a:extLst>
          </p:cNvPr>
          <p:cNvSpPr txBox="1"/>
          <p:nvPr/>
        </p:nvSpPr>
        <p:spPr>
          <a:xfrm>
            <a:off x="10465165" y="3310953"/>
            <a:ext cx="107753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/>
              <a:t>Spectral Data</a:t>
            </a:r>
          </a:p>
          <a:p>
            <a:pPr algn="ctr"/>
            <a:r>
              <a:rPr lang="en-US" sz="1100"/>
              <a:t>OPC UA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7CA0E4B2-1CF6-A4C6-90B4-A9BFB9D457FF}"/>
              </a:ext>
            </a:extLst>
          </p:cNvPr>
          <p:cNvSpPr txBox="1"/>
          <p:nvPr/>
        </p:nvSpPr>
        <p:spPr>
          <a:xfrm>
            <a:off x="7758847" y="2986694"/>
            <a:ext cx="101662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/>
              <a:t>Spectral PAT</a:t>
            </a:r>
          </a:p>
          <a:p>
            <a:pPr algn="ctr"/>
            <a:r>
              <a:rPr lang="en-US" sz="1100"/>
              <a:t>CQA’s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435A108A-7927-5F5A-4BEA-C1432CF5859C}"/>
              </a:ext>
            </a:extLst>
          </p:cNvPr>
          <p:cNvSpPr txBox="1"/>
          <p:nvPr/>
        </p:nvSpPr>
        <p:spPr>
          <a:xfrm>
            <a:off x="2585314" y="3902205"/>
            <a:ext cx="168902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/>
              <a:t>Closed Loop Control</a:t>
            </a:r>
          </a:p>
        </p:txBody>
      </p:sp>
      <p:sp>
        <p:nvSpPr>
          <p:cNvPr id="63" name="Line 69">
            <a:extLst>
              <a:ext uri="{FF2B5EF4-FFF2-40B4-BE49-F238E27FC236}">
                <a16:creationId xmlns:a16="http://schemas.microsoft.com/office/drawing/2014/main" id="{D33D2246-2112-2A5C-64CA-4DC14BAD1353}"/>
              </a:ext>
            </a:extLst>
          </p:cNvPr>
          <p:cNvSpPr>
            <a:spLocks noChangeShapeType="1"/>
          </p:cNvSpPr>
          <p:nvPr/>
        </p:nvSpPr>
        <p:spPr bwMode="auto">
          <a:xfrm>
            <a:off x="7921092" y="5126839"/>
            <a:ext cx="2434970" cy="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/>
            <a:tailEnd/>
          </a:ln>
          <a:effectLst/>
        </p:spPr>
        <p:txBody>
          <a:bodyPr/>
          <a:lstStyle/>
          <a:p>
            <a:pPr algn="ctr" eaLnBrk="0" hangingPunct="0">
              <a:defRPr/>
            </a:pPr>
            <a:endParaRPr lang="en-US" sz="2610"/>
          </a:p>
        </p:txBody>
      </p:sp>
      <p:pic>
        <p:nvPicPr>
          <p:cNvPr id="64" name="Picture 63">
            <a:extLst>
              <a:ext uri="{FF2B5EF4-FFF2-40B4-BE49-F238E27FC236}">
                <a16:creationId xmlns:a16="http://schemas.microsoft.com/office/drawing/2014/main" id="{F253BAAD-0631-1648-AEA6-4B76395DDAB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25474" y="4718583"/>
            <a:ext cx="535907" cy="452946"/>
          </a:xfrm>
          <a:prstGeom prst="rect">
            <a:avLst/>
          </a:prstGeom>
        </p:spPr>
      </p:pic>
      <p:sp>
        <p:nvSpPr>
          <p:cNvPr id="65" name="TextBox 64">
            <a:extLst>
              <a:ext uri="{FF2B5EF4-FFF2-40B4-BE49-F238E27FC236}">
                <a16:creationId xmlns:a16="http://schemas.microsoft.com/office/drawing/2014/main" id="{D01FDAB8-B685-5D07-A16E-2D99158E53FD}"/>
              </a:ext>
            </a:extLst>
          </p:cNvPr>
          <p:cNvSpPr txBox="1"/>
          <p:nvPr/>
        </p:nvSpPr>
        <p:spPr>
          <a:xfrm>
            <a:off x="3572736" y="6022429"/>
            <a:ext cx="7745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/>
              <a:t>Pressure</a:t>
            </a:r>
          </a:p>
          <a:p>
            <a:r>
              <a:rPr lang="en-US" sz="800"/>
              <a:t>Temperature</a:t>
            </a:r>
          </a:p>
          <a:p>
            <a:r>
              <a:rPr lang="en-US" sz="800"/>
              <a:t>Flow</a:t>
            </a:r>
          </a:p>
          <a:p>
            <a:r>
              <a:rPr lang="en-US" sz="800"/>
              <a:t>Speed</a:t>
            </a:r>
          </a:p>
          <a:p>
            <a:r>
              <a:rPr lang="en-US" sz="800"/>
              <a:t>Open/Close</a:t>
            </a:r>
          </a:p>
        </p:txBody>
      </p:sp>
      <p:pic>
        <p:nvPicPr>
          <p:cNvPr id="66" name="Picture 65">
            <a:extLst>
              <a:ext uri="{FF2B5EF4-FFF2-40B4-BE49-F238E27FC236}">
                <a16:creationId xmlns:a16="http://schemas.microsoft.com/office/drawing/2014/main" id="{53D5E167-252A-5497-0EC8-E0D86D2225CC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08504" y="4806785"/>
            <a:ext cx="2285572" cy="1016350"/>
          </a:xfrm>
          <a:prstGeom prst="rect">
            <a:avLst/>
          </a:prstGeom>
        </p:spPr>
      </p:pic>
      <p:sp>
        <p:nvSpPr>
          <p:cNvPr id="67" name="Isosceles Triangle 14">
            <a:extLst>
              <a:ext uri="{FF2B5EF4-FFF2-40B4-BE49-F238E27FC236}">
                <a16:creationId xmlns:a16="http://schemas.microsoft.com/office/drawing/2014/main" id="{114F0C5C-13AA-2EE1-F421-DA9C3145F031}"/>
              </a:ext>
            </a:extLst>
          </p:cNvPr>
          <p:cNvSpPr/>
          <p:nvPr/>
        </p:nvSpPr>
        <p:spPr bwMode="auto">
          <a:xfrm>
            <a:off x="10436506" y="3759683"/>
            <a:ext cx="1013806" cy="1611931"/>
          </a:xfrm>
          <a:custGeom>
            <a:avLst/>
            <a:gdLst>
              <a:gd name="connsiteX0" fmla="*/ 0 w 892070"/>
              <a:gd name="connsiteY0" fmla="*/ 468167 h 468167"/>
              <a:gd name="connsiteX1" fmla="*/ 446035 w 892070"/>
              <a:gd name="connsiteY1" fmla="*/ 0 h 468167"/>
              <a:gd name="connsiteX2" fmla="*/ 892070 w 892070"/>
              <a:gd name="connsiteY2" fmla="*/ 468167 h 468167"/>
              <a:gd name="connsiteX3" fmla="*/ 0 w 892070"/>
              <a:gd name="connsiteY3" fmla="*/ 468167 h 468167"/>
              <a:gd name="connsiteX0" fmla="*/ 0 w 892070"/>
              <a:gd name="connsiteY0" fmla="*/ 741217 h 741217"/>
              <a:gd name="connsiteX1" fmla="*/ 763535 w 892070"/>
              <a:gd name="connsiteY1" fmla="*/ 0 h 741217"/>
              <a:gd name="connsiteX2" fmla="*/ 892070 w 892070"/>
              <a:gd name="connsiteY2" fmla="*/ 741217 h 741217"/>
              <a:gd name="connsiteX3" fmla="*/ 0 w 892070"/>
              <a:gd name="connsiteY3" fmla="*/ 741217 h 741217"/>
              <a:gd name="connsiteX0" fmla="*/ 0 w 1000020"/>
              <a:gd name="connsiteY0" fmla="*/ 741217 h 969817"/>
              <a:gd name="connsiteX1" fmla="*/ 763535 w 1000020"/>
              <a:gd name="connsiteY1" fmla="*/ 0 h 969817"/>
              <a:gd name="connsiteX2" fmla="*/ 1000020 w 1000020"/>
              <a:gd name="connsiteY2" fmla="*/ 969817 h 969817"/>
              <a:gd name="connsiteX3" fmla="*/ 0 w 1000020"/>
              <a:gd name="connsiteY3" fmla="*/ 741217 h 969817"/>
              <a:gd name="connsiteX0" fmla="*/ 0 w 1000020"/>
              <a:gd name="connsiteY0" fmla="*/ 741217 h 969817"/>
              <a:gd name="connsiteX1" fmla="*/ 763535 w 1000020"/>
              <a:gd name="connsiteY1" fmla="*/ 0 h 969817"/>
              <a:gd name="connsiteX2" fmla="*/ 1000020 w 1000020"/>
              <a:gd name="connsiteY2" fmla="*/ 969817 h 969817"/>
              <a:gd name="connsiteX3" fmla="*/ 0 w 1000020"/>
              <a:gd name="connsiteY3" fmla="*/ 741217 h 969817"/>
              <a:gd name="connsiteX0" fmla="*/ 0 w 1000020"/>
              <a:gd name="connsiteY0" fmla="*/ 741217 h 969817"/>
              <a:gd name="connsiteX1" fmla="*/ 763535 w 1000020"/>
              <a:gd name="connsiteY1" fmla="*/ 0 h 969817"/>
              <a:gd name="connsiteX2" fmla="*/ 1000020 w 1000020"/>
              <a:gd name="connsiteY2" fmla="*/ 969817 h 969817"/>
              <a:gd name="connsiteX3" fmla="*/ 0 w 1000020"/>
              <a:gd name="connsiteY3" fmla="*/ 741217 h 969817"/>
              <a:gd name="connsiteX0" fmla="*/ 0 w 1000020"/>
              <a:gd name="connsiteY0" fmla="*/ 741217 h 969817"/>
              <a:gd name="connsiteX1" fmla="*/ 763535 w 1000020"/>
              <a:gd name="connsiteY1" fmla="*/ 0 h 969817"/>
              <a:gd name="connsiteX2" fmla="*/ 1000020 w 1000020"/>
              <a:gd name="connsiteY2" fmla="*/ 969817 h 969817"/>
              <a:gd name="connsiteX3" fmla="*/ 0 w 1000020"/>
              <a:gd name="connsiteY3" fmla="*/ 741217 h 969817"/>
              <a:gd name="connsiteX0" fmla="*/ 0 w 1000020"/>
              <a:gd name="connsiteY0" fmla="*/ 741217 h 969817"/>
              <a:gd name="connsiteX1" fmla="*/ 763535 w 1000020"/>
              <a:gd name="connsiteY1" fmla="*/ 0 h 969817"/>
              <a:gd name="connsiteX2" fmla="*/ 1000020 w 1000020"/>
              <a:gd name="connsiteY2" fmla="*/ 969817 h 969817"/>
              <a:gd name="connsiteX3" fmla="*/ 0 w 1000020"/>
              <a:gd name="connsiteY3" fmla="*/ 741217 h 969817"/>
              <a:gd name="connsiteX0" fmla="*/ 0 w 1000020"/>
              <a:gd name="connsiteY0" fmla="*/ 741217 h 969817"/>
              <a:gd name="connsiteX1" fmla="*/ 763535 w 1000020"/>
              <a:gd name="connsiteY1" fmla="*/ 0 h 969817"/>
              <a:gd name="connsiteX2" fmla="*/ 1000020 w 1000020"/>
              <a:gd name="connsiteY2" fmla="*/ 969817 h 969817"/>
              <a:gd name="connsiteX3" fmla="*/ 0 w 1000020"/>
              <a:gd name="connsiteY3" fmla="*/ 741217 h 969817"/>
              <a:gd name="connsiteX0" fmla="*/ 0 w 1000020"/>
              <a:gd name="connsiteY0" fmla="*/ 741217 h 969817"/>
              <a:gd name="connsiteX1" fmla="*/ 763535 w 1000020"/>
              <a:gd name="connsiteY1" fmla="*/ 0 h 969817"/>
              <a:gd name="connsiteX2" fmla="*/ 1000020 w 1000020"/>
              <a:gd name="connsiteY2" fmla="*/ 969817 h 969817"/>
              <a:gd name="connsiteX3" fmla="*/ 0 w 1000020"/>
              <a:gd name="connsiteY3" fmla="*/ 741217 h 969817"/>
              <a:gd name="connsiteX0" fmla="*/ 0 w 1165120"/>
              <a:gd name="connsiteY0" fmla="*/ 741217 h 1223817"/>
              <a:gd name="connsiteX1" fmla="*/ 763535 w 1165120"/>
              <a:gd name="connsiteY1" fmla="*/ 0 h 1223817"/>
              <a:gd name="connsiteX2" fmla="*/ 1165120 w 1165120"/>
              <a:gd name="connsiteY2" fmla="*/ 1223817 h 1223817"/>
              <a:gd name="connsiteX3" fmla="*/ 0 w 1165120"/>
              <a:gd name="connsiteY3" fmla="*/ 741217 h 1223817"/>
              <a:gd name="connsiteX0" fmla="*/ 0 w 1233452"/>
              <a:gd name="connsiteY0" fmla="*/ 741217 h 1223817"/>
              <a:gd name="connsiteX1" fmla="*/ 1233435 w 1233452"/>
              <a:gd name="connsiteY1" fmla="*/ 0 h 1223817"/>
              <a:gd name="connsiteX2" fmla="*/ 1165120 w 1233452"/>
              <a:gd name="connsiteY2" fmla="*/ 1223817 h 1223817"/>
              <a:gd name="connsiteX3" fmla="*/ 0 w 1233452"/>
              <a:gd name="connsiteY3" fmla="*/ 741217 h 1223817"/>
              <a:gd name="connsiteX0" fmla="*/ 0 w 1233456"/>
              <a:gd name="connsiteY0" fmla="*/ 741217 h 1198417"/>
              <a:gd name="connsiteX1" fmla="*/ 1233435 w 1233456"/>
              <a:gd name="connsiteY1" fmla="*/ 0 h 1198417"/>
              <a:gd name="connsiteX2" fmla="*/ 1215920 w 1233456"/>
              <a:gd name="connsiteY2" fmla="*/ 1198417 h 1198417"/>
              <a:gd name="connsiteX3" fmla="*/ 0 w 1233456"/>
              <a:gd name="connsiteY3" fmla="*/ 741217 h 1198417"/>
              <a:gd name="connsiteX0" fmla="*/ 0 w 1233527"/>
              <a:gd name="connsiteY0" fmla="*/ 741217 h 1198417"/>
              <a:gd name="connsiteX1" fmla="*/ 1233435 w 1233527"/>
              <a:gd name="connsiteY1" fmla="*/ 0 h 1198417"/>
              <a:gd name="connsiteX2" fmla="*/ 1215920 w 1233527"/>
              <a:gd name="connsiteY2" fmla="*/ 1198417 h 1198417"/>
              <a:gd name="connsiteX3" fmla="*/ 0 w 1233527"/>
              <a:gd name="connsiteY3" fmla="*/ 741217 h 1198417"/>
              <a:gd name="connsiteX0" fmla="*/ 0 w 1379009"/>
              <a:gd name="connsiteY0" fmla="*/ 741217 h 1508287"/>
              <a:gd name="connsiteX1" fmla="*/ 1233435 w 1379009"/>
              <a:gd name="connsiteY1" fmla="*/ 0 h 1508287"/>
              <a:gd name="connsiteX2" fmla="*/ 1379009 w 1379009"/>
              <a:gd name="connsiteY2" fmla="*/ 1508287 h 1508287"/>
              <a:gd name="connsiteX3" fmla="*/ 0 w 1379009"/>
              <a:gd name="connsiteY3" fmla="*/ 741217 h 1508287"/>
              <a:gd name="connsiteX0" fmla="*/ 0 w 1379009"/>
              <a:gd name="connsiteY0" fmla="*/ 936924 h 1703994"/>
              <a:gd name="connsiteX1" fmla="*/ 1347598 w 1379009"/>
              <a:gd name="connsiteY1" fmla="*/ 0 h 1703994"/>
              <a:gd name="connsiteX2" fmla="*/ 1379009 w 1379009"/>
              <a:gd name="connsiteY2" fmla="*/ 1703994 h 1703994"/>
              <a:gd name="connsiteX3" fmla="*/ 0 w 1379009"/>
              <a:gd name="connsiteY3" fmla="*/ 936924 h 1703994"/>
              <a:gd name="connsiteX0" fmla="*/ 0 w 1347633"/>
              <a:gd name="connsiteY0" fmla="*/ 936924 h 1963243"/>
              <a:gd name="connsiteX1" fmla="*/ 1347598 w 1347633"/>
              <a:gd name="connsiteY1" fmla="*/ 0 h 1963243"/>
              <a:gd name="connsiteX2" fmla="*/ 1241760 w 1347633"/>
              <a:gd name="connsiteY2" fmla="*/ 1963243 h 1963243"/>
              <a:gd name="connsiteX3" fmla="*/ 0 w 1347633"/>
              <a:gd name="connsiteY3" fmla="*/ 936924 h 1963243"/>
              <a:gd name="connsiteX0" fmla="*/ 0 w 1347633"/>
              <a:gd name="connsiteY0" fmla="*/ 936924 h 1963243"/>
              <a:gd name="connsiteX1" fmla="*/ 1347598 w 1347633"/>
              <a:gd name="connsiteY1" fmla="*/ 0 h 1963243"/>
              <a:gd name="connsiteX2" fmla="*/ 1241760 w 1347633"/>
              <a:gd name="connsiteY2" fmla="*/ 1963243 h 1963243"/>
              <a:gd name="connsiteX3" fmla="*/ 0 w 1347633"/>
              <a:gd name="connsiteY3" fmla="*/ 936924 h 1963243"/>
              <a:gd name="connsiteX0" fmla="*/ 0 w 1317143"/>
              <a:gd name="connsiteY0" fmla="*/ 952174 h 1978493"/>
              <a:gd name="connsiteX1" fmla="*/ 1317098 w 1317143"/>
              <a:gd name="connsiteY1" fmla="*/ 0 h 1978493"/>
              <a:gd name="connsiteX2" fmla="*/ 1241760 w 1317143"/>
              <a:gd name="connsiteY2" fmla="*/ 1978493 h 1978493"/>
              <a:gd name="connsiteX3" fmla="*/ 0 w 1317143"/>
              <a:gd name="connsiteY3" fmla="*/ 952174 h 1978493"/>
              <a:gd name="connsiteX0" fmla="*/ 0 w 1317143"/>
              <a:gd name="connsiteY0" fmla="*/ 952174 h 1978493"/>
              <a:gd name="connsiteX1" fmla="*/ 1317098 w 1317143"/>
              <a:gd name="connsiteY1" fmla="*/ 0 h 1978493"/>
              <a:gd name="connsiteX2" fmla="*/ 1241760 w 1317143"/>
              <a:gd name="connsiteY2" fmla="*/ 1978493 h 1978493"/>
              <a:gd name="connsiteX3" fmla="*/ 0 w 1317143"/>
              <a:gd name="connsiteY3" fmla="*/ 952174 h 1978493"/>
              <a:gd name="connsiteX0" fmla="*/ 0 w 1301899"/>
              <a:gd name="connsiteY0" fmla="*/ 1043674 h 2069993"/>
              <a:gd name="connsiteX1" fmla="*/ 1301847 w 1301899"/>
              <a:gd name="connsiteY1" fmla="*/ 0 h 2069993"/>
              <a:gd name="connsiteX2" fmla="*/ 1241760 w 1301899"/>
              <a:gd name="connsiteY2" fmla="*/ 2069993 h 2069993"/>
              <a:gd name="connsiteX3" fmla="*/ 0 w 1301899"/>
              <a:gd name="connsiteY3" fmla="*/ 1043674 h 2069993"/>
              <a:gd name="connsiteX0" fmla="*/ 0 w 1301899"/>
              <a:gd name="connsiteY0" fmla="*/ 1043674 h 2069993"/>
              <a:gd name="connsiteX1" fmla="*/ 1301847 w 1301899"/>
              <a:gd name="connsiteY1" fmla="*/ 0 h 2069993"/>
              <a:gd name="connsiteX2" fmla="*/ 1241760 w 1301899"/>
              <a:gd name="connsiteY2" fmla="*/ 2069993 h 2069993"/>
              <a:gd name="connsiteX3" fmla="*/ 0 w 1301899"/>
              <a:gd name="connsiteY3" fmla="*/ 1043674 h 20699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1899" h="2069993">
                <a:moveTo>
                  <a:pt x="0" y="1043674"/>
                </a:moveTo>
                <a:cubicBezTo>
                  <a:pt x="330712" y="885502"/>
                  <a:pt x="1009183" y="585072"/>
                  <a:pt x="1301847" y="0"/>
                </a:cubicBezTo>
                <a:cubicBezTo>
                  <a:pt x="1304475" y="374072"/>
                  <a:pt x="1207382" y="1829271"/>
                  <a:pt x="1241760" y="2069993"/>
                </a:cubicBezTo>
                <a:cubicBezTo>
                  <a:pt x="1076169" y="1568095"/>
                  <a:pt x="428590" y="1024624"/>
                  <a:pt x="0" y="1043674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1200000" scaled="0"/>
          </a:gra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800" b="1" err="1">
              <a:solidFill>
                <a:srgbClr val="FFFFFF"/>
              </a:solidFill>
            </a:endParaRPr>
          </a:p>
        </p:txBody>
      </p:sp>
      <p:pic>
        <p:nvPicPr>
          <p:cNvPr id="68" name="Picture 67">
            <a:extLst>
              <a:ext uri="{FF2B5EF4-FFF2-40B4-BE49-F238E27FC236}">
                <a16:creationId xmlns:a16="http://schemas.microsoft.com/office/drawing/2014/main" id="{293B96B0-512B-DD8D-C1E8-AD19FD814217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14435" t="8213" r="4663" b="7938"/>
          <a:stretch/>
        </p:blipFill>
        <p:spPr>
          <a:xfrm>
            <a:off x="11408795" y="3755654"/>
            <a:ext cx="2544928" cy="1633803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8312A34B-C5CE-DFE9-4CC9-E01884E4C0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39353" y="3000752"/>
            <a:ext cx="188791" cy="440150"/>
          </a:xfrm>
          <a:prstGeom prst="rect">
            <a:avLst/>
          </a:prstGeom>
        </p:spPr>
      </p:pic>
      <p:grpSp>
        <p:nvGrpSpPr>
          <p:cNvPr id="71" name="Group 70">
            <a:extLst>
              <a:ext uri="{FF2B5EF4-FFF2-40B4-BE49-F238E27FC236}">
                <a16:creationId xmlns:a16="http://schemas.microsoft.com/office/drawing/2014/main" id="{D0676936-1D12-AFB3-D83F-78D073E89101}"/>
              </a:ext>
            </a:extLst>
          </p:cNvPr>
          <p:cNvGrpSpPr/>
          <p:nvPr/>
        </p:nvGrpSpPr>
        <p:grpSpPr>
          <a:xfrm>
            <a:off x="3015865" y="2427580"/>
            <a:ext cx="1433713" cy="987017"/>
            <a:chOff x="5771723" y="1616800"/>
            <a:chExt cx="1320059" cy="926011"/>
          </a:xfrm>
        </p:grpSpPr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6438E973-6A81-8B99-9E81-8D0F3967E5E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5771723" y="1616800"/>
              <a:ext cx="1320059" cy="926011"/>
            </a:xfrm>
            <a:prstGeom prst="rect">
              <a:avLst/>
            </a:prstGeom>
          </p:spPr>
        </p:pic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AAC2291D-7BFD-F419-558A-266FECA6371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888" t="7218" r="3022" b="8711"/>
            <a:stretch/>
          </p:blipFill>
          <p:spPr>
            <a:xfrm>
              <a:off x="5840549" y="1714959"/>
              <a:ext cx="1159758" cy="632627"/>
            </a:xfrm>
            <a:prstGeom prst="rect">
              <a:avLst/>
            </a:prstGeom>
          </p:spPr>
        </p:pic>
      </p:grpSp>
      <p:pic>
        <p:nvPicPr>
          <p:cNvPr id="74" name="Picture 2" descr="Applikon Biotechnology collaborates with Emerson for new Life Sciences R&amp;D  solution: V-Control">
            <a:extLst>
              <a:ext uri="{FF2B5EF4-FFF2-40B4-BE49-F238E27FC236}">
                <a16:creationId xmlns:a16="http://schemas.microsoft.com/office/drawing/2014/main" id="{83F1EC22-F972-92DA-5340-EE047C6EAB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44" t="22093" r="47670" b="31558"/>
          <a:stretch/>
        </p:blipFill>
        <p:spPr bwMode="auto">
          <a:xfrm>
            <a:off x="3087697" y="2539729"/>
            <a:ext cx="1259610" cy="659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Line 10">
            <a:extLst>
              <a:ext uri="{FF2B5EF4-FFF2-40B4-BE49-F238E27FC236}">
                <a16:creationId xmlns:a16="http://schemas.microsoft.com/office/drawing/2014/main" id="{11B508B9-13EF-4365-EC8B-6E72F94BD78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49578" y="3095787"/>
            <a:ext cx="0" cy="43298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>
            <a:outerShdw dist="63500" dir="2700000" algn="ctr" rotWithShape="0">
              <a:schemeClr val="bg1">
                <a:lumMod val="75000"/>
                <a:alpha val="50000"/>
              </a:schemeClr>
            </a:outerShdw>
          </a:effectLst>
        </p:spPr>
        <p:txBody>
          <a:bodyPr/>
          <a:lstStyle/>
          <a:p>
            <a:pPr algn="ctr"/>
            <a:endParaRPr lang="en-US" sz="2610"/>
          </a:p>
        </p:txBody>
      </p:sp>
      <p:sp>
        <p:nvSpPr>
          <p:cNvPr id="76" name="Line 10">
            <a:extLst>
              <a:ext uri="{FF2B5EF4-FFF2-40B4-BE49-F238E27FC236}">
                <a16:creationId xmlns:a16="http://schemas.microsoft.com/office/drawing/2014/main" id="{FA651FC4-016B-440E-DCFE-2DCC51B7C38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431888" y="3526396"/>
            <a:ext cx="0" cy="121584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>
            <a:outerShdw dist="63500" dir="2700000" algn="ctr" rotWithShape="0">
              <a:schemeClr val="bg1">
                <a:lumMod val="75000"/>
                <a:alpha val="50000"/>
              </a:schemeClr>
            </a:outerShdw>
          </a:effectLst>
        </p:spPr>
        <p:txBody>
          <a:bodyPr/>
          <a:lstStyle/>
          <a:p>
            <a:pPr algn="ctr"/>
            <a:endParaRPr lang="en-US" sz="2610"/>
          </a:p>
        </p:txBody>
      </p:sp>
      <p:pic>
        <p:nvPicPr>
          <p:cNvPr id="77" name="Picture 76">
            <a:extLst>
              <a:ext uri="{FF2B5EF4-FFF2-40B4-BE49-F238E27FC236}">
                <a16:creationId xmlns:a16="http://schemas.microsoft.com/office/drawing/2014/main" id="{271976BF-9855-49EC-D642-2B120276F79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17235" y="4320201"/>
            <a:ext cx="419451" cy="1497144"/>
          </a:xfrm>
          <a:prstGeom prst="rect">
            <a:avLst/>
          </a:prstGeom>
        </p:spPr>
      </p:pic>
      <p:sp>
        <p:nvSpPr>
          <p:cNvPr id="78" name="Freeform: Shape 77">
            <a:extLst>
              <a:ext uri="{FF2B5EF4-FFF2-40B4-BE49-F238E27FC236}">
                <a16:creationId xmlns:a16="http://schemas.microsoft.com/office/drawing/2014/main" id="{A58F45A2-45D2-7B93-BF20-D5E4EC6EB7F5}"/>
              </a:ext>
            </a:extLst>
          </p:cNvPr>
          <p:cNvSpPr/>
          <p:nvPr/>
        </p:nvSpPr>
        <p:spPr bwMode="auto">
          <a:xfrm>
            <a:off x="2597285" y="4961106"/>
            <a:ext cx="2217906" cy="710131"/>
          </a:xfrm>
          <a:custGeom>
            <a:avLst/>
            <a:gdLst>
              <a:gd name="connsiteX0" fmla="*/ 0 w 2217906"/>
              <a:gd name="connsiteY0" fmla="*/ 0 h 710131"/>
              <a:gd name="connsiteX1" fmla="*/ 719847 w 2217906"/>
              <a:gd name="connsiteY1" fmla="*/ 107005 h 710131"/>
              <a:gd name="connsiteX2" fmla="*/ 1342417 w 2217906"/>
              <a:gd name="connsiteY2" fmla="*/ 612843 h 710131"/>
              <a:gd name="connsiteX3" fmla="*/ 2217906 w 2217906"/>
              <a:gd name="connsiteY3" fmla="*/ 710120 h 710131"/>
              <a:gd name="connsiteX4" fmla="*/ 2217906 w 2217906"/>
              <a:gd name="connsiteY4" fmla="*/ 710120 h 710131"/>
              <a:gd name="connsiteX5" fmla="*/ 2217906 w 2217906"/>
              <a:gd name="connsiteY5" fmla="*/ 710120 h 710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17906" h="710131">
                <a:moveTo>
                  <a:pt x="0" y="0"/>
                </a:moveTo>
                <a:cubicBezTo>
                  <a:pt x="248055" y="2432"/>
                  <a:pt x="496111" y="4865"/>
                  <a:pt x="719847" y="107005"/>
                </a:cubicBezTo>
                <a:cubicBezTo>
                  <a:pt x="943583" y="209145"/>
                  <a:pt x="1092741" y="512324"/>
                  <a:pt x="1342417" y="612843"/>
                </a:cubicBezTo>
                <a:cubicBezTo>
                  <a:pt x="1592093" y="713362"/>
                  <a:pt x="2217906" y="710120"/>
                  <a:pt x="2217906" y="710120"/>
                </a:cubicBezTo>
                <a:lnTo>
                  <a:pt x="2217906" y="710120"/>
                </a:lnTo>
                <a:lnTo>
                  <a:pt x="2217906" y="710120"/>
                </a:lnTo>
              </a:path>
            </a:pathLst>
          </a:custGeom>
          <a:noFill/>
          <a:ln w="9525">
            <a:solidFill>
              <a:schemeClr val="tx1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Freeform: Shape 78">
            <a:extLst>
              <a:ext uri="{FF2B5EF4-FFF2-40B4-BE49-F238E27FC236}">
                <a16:creationId xmlns:a16="http://schemas.microsoft.com/office/drawing/2014/main" id="{8876EC21-3C50-4368-3345-69C5C84A2EDE}"/>
              </a:ext>
            </a:extLst>
          </p:cNvPr>
          <p:cNvSpPr/>
          <p:nvPr/>
        </p:nvSpPr>
        <p:spPr bwMode="auto">
          <a:xfrm>
            <a:off x="2585398" y="5085445"/>
            <a:ext cx="2217906" cy="710131"/>
          </a:xfrm>
          <a:custGeom>
            <a:avLst/>
            <a:gdLst>
              <a:gd name="connsiteX0" fmla="*/ 0 w 2217906"/>
              <a:gd name="connsiteY0" fmla="*/ 0 h 710131"/>
              <a:gd name="connsiteX1" fmla="*/ 719847 w 2217906"/>
              <a:gd name="connsiteY1" fmla="*/ 107005 h 710131"/>
              <a:gd name="connsiteX2" fmla="*/ 1342417 w 2217906"/>
              <a:gd name="connsiteY2" fmla="*/ 612843 h 710131"/>
              <a:gd name="connsiteX3" fmla="*/ 2217906 w 2217906"/>
              <a:gd name="connsiteY3" fmla="*/ 710120 h 710131"/>
              <a:gd name="connsiteX4" fmla="*/ 2217906 w 2217906"/>
              <a:gd name="connsiteY4" fmla="*/ 710120 h 710131"/>
              <a:gd name="connsiteX5" fmla="*/ 2217906 w 2217906"/>
              <a:gd name="connsiteY5" fmla="*/ 710120 h 710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17906" h="710131">
                <a:moveTo>
                  <a:pt x="0" y="0"/>
                </a:moveTo>
                <a:cubicBezTo>
                  <a:pt x="248055" y="2432"/>
                  <a:pt x="496111" y="4865"/>
                  <a:pt x="719847" y="107005"/>
                </a:cubicBezTo>
                <a:cubicBezTo>
                  <a:pt x="943583" y="209145"/>
                  <a:pt x="1092741" y="512324"/>
                  <a:pt x="1342417" y="612843"/>
                </a:cubicBezTo>
                <a:cubicBezTo>
                  <a:pt x="1592093" y="713362"/>
                  <a:pt x="2217906" y="710120"/>
                  <a:pt x="2217906" y="710120"/>
                </a:cubicBezTo>
                <a:lnTo>
                  <a:pt x="2217906" y="710120"/>
                </a:lnTo>
                <a:lnTo>
                  <a:pt x="2217906" y="710120"/>
                </a:lnTo>
              </a:path>
            </a:pathLst>
          </a:custGeom>
          <a:noFill/>
          <a:ln w="9525">
            <a:solidFill>
              <a:schemeClr val="tx1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Freeform: Shape 79">
            <a:extLst>
              <a:ext uri="{FF2B5EF4-FFF2-40B4-BE49-F238E27FC236}">
                <a16:creationId xmlns:a16="http://schemas.microsoft.com/office/drawing/2014/main" id="{4510BB73-B75A-04DE-1E28-FA766175EC5B}"/>
              </a:ext>
            </a:extLst>
          </p:cNvPr>
          <p:cNvSpPr/>
          <p:nvPr/>
        </p:nvSpPr>
        <p:spPr bwMode="auto">
          <a:xfrm>
            <a:off x="2597738" y="5307132"/>
            <a:ext cx="2217906" cy="710131"/>
          </a:xfrm>
          <a:custGeom>
            <a:avLst/>
            <a:gdLst>
              <a:gd name="connsiteX0" fmla="*/ 0 w 2217906"/>
              <a:gd name="connsiteY0" fmla="*/ 0 h 710131"/>
              <a:gd name="connsiteX1" fmla="*/ 719847 w 2217906"/>
              <a:gd name="connsiteY1" fmla="*/ 107005 h 710131"/>
              <a:gd name="connsiteX2" fmla="*/ 1342417 w 2217906"/>
              <a:gd name="connsiteY2" fmla="*/ 612843 h 710131"/>
              <a:gd name="connsiteX3" fmla="*/ 2217906 w 2217906"/>
              <a:gd name="connsiteY3" fmla="*/ 710120 h 710131"/>
              <a:gd name="connsiteX4" fmla="*/ 2217906 w 2217906"/>
              <a:gd name="connsiteY4" fmla="*/ 710120 h 710131"/>
              <a:gd name="connsiteX5" fmla="*/ 2217906 w 2217906"/>
              <a:gd name="connsiteY5" fmla="*/ 710120 h 710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17906" h="710131">
                <a:moveTo>
                  <a:pt x="0" y="0"/>
                </a:moveTo>
                <a:cubicBezTo>
                  <a:pt x="248055" y="2432"/>
                  <a:pt x="496111" y="4865"/>
                  <a:pt x="719847" y="107005"/>
                </a:cubicBezTo>
                <a:cubicBezTo>
                  <a:pt x="943583" y="209145"/>
                  <a:pt x="1092741" y="512324"/>
                  <a:pt x="1342417" y="612843"/>
                </a:cubicBezTo>
                <a:cubicBezTo>
                  <a:pt x="1592093" y="713362"/>
                  <a:pt x="2217906" y="710120"/>
                  <a:pt x="2217906" y="710120"/>
                </a:cubicBezTo>
                <a:lnTo>
                  <a:pt x="2217906" y="710120"/>
                </a:lnTo>
                <a:lnTo>
                  <a:pt x="2217906" y="710120"/>
                </a:lnTo>
              </a:path>
            </a:pathLst>
          </a:custGeom>
          <a:noFill/>
          <a:ln w="9525">
            <a:solidFill>
              <a:schemeClr val="tx1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9827CE34-1680-3D78-6A04-355C01BD868A}"/>
              </a:ext>
            </a:extLst>
          </p:cNvPr>
          <p:cNvSpPr txBox="1"/>
          <p:nvPr/>
        </p:nvSpPr>
        <p:spPr>
          <a:xfrm>
            <a:off x="10617565" y="3463353"/>
            <a:ext cx="107753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/>
              <a:t>Spectral Data</a:t>
            </a:r>
          </a:p>
          <a:p>
            <a:pPr algn="ctr"/>
            <a:r>
              <a:rPr lang="en-US" sz="1100"/>
              <a:t>OPC UA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A35D89F8-5012-AA0F-220E-C5B0C4AA5068}"/>
              </a:ext>
            </a:extLst>
          </p:cNvPr>
          <p:cNvSpPr txBox="1"/>
          <p:nvPr/>
        </p:nvSpPr>
        <p:spPr>
          <a:xfrm>
            <a:off x="7911247" y="3139094"/>
            <a:ext cx="101662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/>
              <a:t>Spectral PAT</a:t>
            </a:r>
          </a:p>
          <a:p>
            <a:pPr algn="ctr"/>
            <a:r>
              <a:rPr lang="en-US" sz="1100"/>
              <a:t>CQA’s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85AE6137-676A-3152-01E2-23D9A6E2025B}"/>
              </a:ext>
            </a:extLst>
          </p:cNvPr>
          <p:cNvSpPr txBox="1"/>
          <p:nvPr/>
        </p:nvSpPr>
        <p:spPr>
          <a:xfrm>
            <a:off x="2737714" y="4054605"/>
            <a:ext cx="168902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/>
              <a:t>Closed Loop Control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04EE26A2-2D7C-0B3E-3D5F-B24C2793F6F2}"/>
              </a:ext>
            </a:extLst>
          </p:cNvPr>
          <p:cNvSpPr txBox="1"/>
          <p:nvPr/>
        </p:nvSpPr>
        <p:spPr>
          <a:xfrm>
            <a:off x="3725136" y="6174829"/>
            <a:ext cx="7745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/>
              <a:t>Pressure</a:t>
            </a:r>
          </a:p>
          <a:p>
            <a:r>
              <a:rPr lang="en-US" sz="800"/>
              <a:t>Temperature</a:t>
            </a:r>
          </a:p>
          <a:p>
            <a:r>
              <a:rPr lang="en-US" sz="800"/>
              <a:t>Flow</a:t>
            </a:r>
          </a:p>
          <a:p>
            <a:r>
              <a:rPr lang="en-US" sz="800"/>
              <a:t>Speed</a:t>
            </a:r>
          </a:p>
          <a:p>
            <a:r>
              <a:rPr lang="en-US" sz="800"/>
              <a:t>Open/Close</a:t>
            </a:r>
          </a:p>
        </p:txBody>
      </p:sp>
      <p:sp>
        <p:nvSpPr>
          <p:cNvPr id="92" name="Freeform: Shape 91">
            <a:extLst>
              <a:ext uri="{FF2B5EF4-FFF2-40B4-BE49-F238E27FC236}">
                <a16:creationId xmlns:a16="http://schemas.microsoft.com/office/drawing/2014/main" id="{33DC7999-94EE-D933-985A-CC97D018E521}"/>
              </a:ext>
            </a:extLst>
          </p:cNvPr>
          <p:cNvSpPr/>
          <p:nvPr/>
        </p:nvSpPr>
        <p:spPr bwMode="auto">
          <a:xfrm>
            <a:off x="2749685" y="5113506"/>
            <a:ext cx="2217906" cy="710131"/>
          </a:xfrm>
          <a:custGeom>
            <a:avLst/>
            <a:gdLst>
              <a:gd name="connsiteX0" fmla="*/ 0 w 2217906"/>
              <a:gd name="connsiteY0" fmla="*/ 0 h 710131"/>
              <a:gd name="connsiteX1" fmla="*/ 719847 w 2217906"/>
              <a:gd name="connsiteY1" fmla="*/ 107005 h 710131"/>
              <a:gd name="connsiteX2" fmla="*/ 1342417 w 2217906"/>
              <a:gd name="connsiteY2" fmla="*/ 612843 h 710131"/>
              <a:gd name="connsiteX3" fmla="*/ 2217906 w 2217906"/>
              <a:gd name="connsiteY3" fmla="*/ 710120 h 710131"/>
              <a:gd name="connsiteX4" fmla="*/ 2217906 w 2217906"/>
              <a:gd name="connsiteY4" fmla="*/ 710120 h 710131"/>
              <a:gd name="connsiteX5" fmla="*/ 2217906 w 2217906"/>
              <a:gd name="connsiteY5" fmla="*/ 710120 h 710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17906" h="710131">
                <a:moveTo>
                  <a:pt x="0" y="0"/>
                </a:moveTo>
                <a:cubicBezTo>
                  <a:pt x="248055" y="2432"/>
                  <a:pt x="496111" y="4865"/>
                  <a:pt x="719847" y="107005"/>
                </a:cubicBezTo>
                <a:cubicBezTo>
                  <a:pt x="943583" y="209145"/>
                  <a:pt x="1092741" y="512324"/>
                  <a:pt x="1342417" y="612843"/>
                </a:cubicBezTo>
                <a:cubicBezTo>
                  <a:pt x="1592093" y="713362"/>
                  <a:pt x="2217906" y="710120"/>
                  <a:pt x="2217906" y="710120"/>
                </a:cubicBezTo>
                <a:lnTo>
                  <a:pt x="2217906" y="710120"/>
                </a:lnTo>
                <a:lnTo>
                  <a:pt x="2217906" y="710120"/>
                </a:lnTo>
              </a:path>
            </a:pathLst>
          </a:custGeom>
          <a:noFill/>
          <a:ln w="9525">
            <a:solidFill>
              <a:schemeClr val="tx1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Freeform: Shape 92">
            <a:extLst>
              <a:ext uri="{FF2B5EF4-FFF2-40B4-BE49-F238E27FC236}">
                <a16:creationId xmlns:a16="http://schemas.microsoft.com/office/drawing/2014/main" id="{6D3A6A58-F8F5-D5C9-BC3D-856C7E1E73B0}"/>
              </a:ext>
            </a:extLst>
          </p:cNvPr>
          <p:cNvSpPr/>
          <p:nvPr/>
        </p:nvSpPr>
        <p:spPr bwMode="auto">
          <a:xfrm>
            <a:off x="2737798" y="5237845"/>
            <a:ext cx="2217906" cy="710131"/>
          </a:xfrm>
          <a:custGeom>
            <a:avLst/>
            <a:gdLst>
              <a:gd name="connsiteX0" fmla="*/ 0 w 2217906"/>
              <a:gd name="connsiteY0" fmla="*/ 0 h 710131"/>
              <a:gd name="connsiteX1" fmla="*/ 719847 w 2217906"/>
              <a:gd name="connsiteY1" fmla="*/ 107005 h 710131"/>
              <a:gd name="connsiteX2" fmla="*/ 1342417 w 2217906"/>
              <a:gd name="connsiteY2" fmla="*/ 612843 h 710131"/>
              <a:gd name="connsiteX3" fmla="*/ 2217906 w 2217906"/>
              <a:gd name="connsiteY3" fmla="*/ 710120 h 710131"/>
              <a:gd name="connsiteX4" fmla="*/ 2217906 w 2217906"/>
              <a:gd name="connsiteY4" fmla="*/ 710120 h 710131"/>
              <a:gd name="connsiteX5" fmla="*/ 2217906 w 2217906"/>
              <a:gd name="connsiteY5" fmla="*/ 710120 h 710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17906" h="710131">
                <a:moveTo>
                  <a:pt x="0" y="0"/>
                </a:moveTo>
                <a:cubicBezTo>
                  <a:pt x="248055" y="2432"/>
                  <a:pt x="496111" y="4865"/>
                  <a:pt x="719847" y="107005"/>
                </a:cubicBezTo>
                <a:cubicBezTo>
                  <a:pt x="943583" y="209145"/>
                  <a:pt x="1092741" y="512324"/>
                  <a:pt x="1342417" y="612843"/>
                </a:cubicBezTo>
                <a:cubicBezTo>
                  <a:pt x="1592093" y="713362"/>
                  <a:pt x="2217906" y="710120"/>
                  <a:pt x="2217906" y="710120"/>
                </a:cubicBezTo>
                <a:lnTo>
                  <a:pt x="2217906" y="710120"/>
                </a:lnTo>
                <a:lnTo>
                  <a:pt x="2217906" y="710120"/>
                </a:lnTo>
              </a:path>
            </a:pathLst>
          </a:custGeom>
          <a:noFill/>
          <a:ln w="9525">
            <a:solidFill>
              <a:schemeClr val="tx1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Freeform: Shape 93">
            <a:extLst>
              <a:ext uri="{FF2B5EF4-FFF2-40B4-BE49-F238E27FC236}">
                <a16:creationId xmlns:a16="http://schemas.microsoft.com/office/drawing/2014/main" id="{67F92A55-07F3-E3E1-F116-F4F9B98A2DB1}"/>
              </a:ext>
            </a:extLst>
          </p:cNvPr>
          <p:cNvSpPr/>
          <p:nvPr/>
        </p:nvSpPr>
        <p:spPr bwMode="auto">
          <a:xfrm>
            <a:off x="2750138" y="5459532"/>
            <a:ext cx="2217906" cy="710131"/>
          </a:xfrm>
          <a:custGeom>
            <a:avLst/>
            <a:gdLst>
              <a:gd name="connsiteX0" fmla="*/ 0 w 2217906"/>
              <a:gd name="connsiteY0" fmla="*/ 0 h 710131"/>
              <a:gd name="connsiteX1" fmla="*/ 719847 w 2217906"/>
              <a:gd name="connsiteY1" fmla="*/ 107005 h 710131"/>
              <a:gd name="connsiteX2" fmla="*/ 1342417 w 2217906"/>
              <a:gd name="connsiteY2" fmla="*/ 612843 h 710131"/>
              <a:gd name="connsiteX3" fmla="*/ 2217906 w 2217906"/>
              <a:gd name="connsiteY3" fmla="*/ 710120 h 710131"/>
              <a:gd name="connsiteX4" fmla="*/ 2217906 w 2217906"/>
              <a:gd name="connsiteY4" fmla="*/ 710120 h 710131"/>
              <a:gd name="connsiteX5" fmla="*/ 2217906 w 2217906"/>
              <a:gd name="connsiteY5" fmla="*/ 710120 h 710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17906" h="710131">
                <a:moveTo>
                  <a:pt x="0" y="0"/>
                </a:moveTo>
                <a:cubicBezTo>
                  <a:pt x="248055" y="2432"/>
                  <a:pt x="496111" y="4865"/>
                  <a:pt x="719847" y="107005"/>
                </a:cubicBezTo>
                <a:cubicBezTo>
                  <a:pt x="943583" y="209145"/>
                  <a:pt x="1092741" y="512324"/>
                  <a:pt x="1342417" y="612843"/>
                </a:cubicBezTo>
                <a:cubicBezTo>
                  <a:pt x="1592093" y="713362"/>
                  <a:pt x="2217906" y="710120"/>
                  <a:pt x="2217906" y="710120"/>
                </a:cubicBezTo>
                <a:lnTo>
                  <a:pt x="2217906" y="710120"/>
                </a:lnTo>
                <a:lnTo>
                  <a:pt x="2217906" y="710120"/>
                </a:lnTo>
              </a:path>
            </a:pathLst>
          </a:custGeom>
          <a:noFill/>
          <a:ln w="9525">
            <a:solidFill>
              <a:schemeClr val="tx1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F51BC744-F584-FBFC-A47A-1F92A4C87A16}"/>
              </a:ext>
            </a:extLst>
          </p:cNvPr>
          <p:cNvSpPr txBox="1"/>
          <p:nvPr/>
        </p:nvSpPr>
        <p:spPr>
          <a:xfrm>
            <a:off x="10461745" y="3471917"/>
            <a:ext cx="107753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>
                <a:ln>
                  <a:noFill/>
                </a:ln>
                <a:solidFill>
                  <a:srgbClr val="3F4040"/>
                </a:solidFill>
                <a:effectLst/>
                <a:uLnTx/>
                <a:uFillTx/>
              </a:rPr>
              <a:t>Spectral Data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>
                <a:ln>
                  <a:noFill/>
                </a:ln>
                <a:solidFill>
                  <a:srgbClr val="3F4040"/>
                </a:solidFill>
                <a:effectLst/>
                <a:uLnTx/>
                <a:uFillTx/>
              </a:rPr>
              <a:t>OPC UA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3A9717C0-32CC-94E6-CC59-6DE611903FF4}"/>
              </a:ext>
            </a:extLst>
          </p:cNvPr>
          <p:cNvSpPr txBox="1"/>
          <p:nvPr/>
        </p:nvSpPr>
        <p:spPr>
          <a:xfrm>
            <a:off x="7755427" y="3147658"/>
            <a:ext cx="101662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>
                <a:ln>
                  <a:noFill/>
                </a:ln>
                <a:solidFill>
                  <a:srgbClr val="3F4040"/>
                </a:solidFill>
                <a:effectLst/>
                <a:uLnTx/>
                <a:uFillTx/>
              </a:rPr>
              <a:t>Spectral PAT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>
                <a:ln>
                  <a:noFill/>
                </a:ln>
                <a:solidFill>
                  <a:srgbClr val="3F4040"/>
                </a:solidFill>
                <a:effectLst/>
                <a:uLnTx/>
                <a:uFillTx/>
              </a:rPr>
              <a:t>CQA’s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603C4E3F-5071-AF64-E748-678F1D2FC438}"/>
              </a:ext>
            </a:extLst>
          </p:cNvPr>
          <p:cNvSpPr txBox="1"/>
          <p:nvPr/>
        </p:nvSpPr>
        <p:spPr>
          <a:xfrm>
            <a:off x="2581894" y="4063169"/>
            <a:ext cx="168902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>
                <a:ln>
                  <a:noFill/>
                </a:ln>
                <a:solidFill>
                  <a:srgbClr val="3F4040"/>
                </a:solidFill>
                <a:effectLst/>
                <a:uLnTx/>
                <a:uFillTx/>
              </a:rPr>
              <a:t>Closed Loop Control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54C07CA9-67A3-30ED-9DDD-F64A0D6A9C39}"/>
              </a:ext>
            </a:extLst>
          </p:cNvPr>
          <p:cNvSpPr txBox="1"/>
          <p:nvPr/>
        </p:nvSpPr>
        <p:spPr>
          <a:xfrm>
            <a:off x="3569316" y="6183393"/>
            <a:ext cx="7745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0" cap="none" spc="0" normalizeH="0" baseline="0" noProof="0">
                <a:ln>
                  <a:noFill/>
                </a:ln>
                <a:solidFill>
                  <a:srgbClr val="3F4040"/>
                </a:solidFill>
                <a:effectLst/>
                <a:uLnTx/>
                <a:uFillTx/>
              </a:rPr>
              <a:t>Pressure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0" cap="none" spc="0" normalizeH="0" baseline="0" noProof="0">
                <a:ln>
                  <a:noFill/>
                </a:ln>
                <a:solidFill>
                  <a:srgbClr val="3F4040"/>
                </a:solidFill>
                <a:effectLst/>
                <a:uLnTx/>
                <a:uFillTx/>
              </a:rPr>
              <a:t>Temperature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0" cap="none" spc="0" normalizeH="0" baseline="0" noProof="0">
                <a:ln>
                  <a:noFill/>
                </a:ln>
                <a:solidFill>
                  <a:srgbClr val="3F4040"/>
                </a:solidFill>
                <a:effectLst/>
                <a:uLnTx/>
                <a:uFillTx/>
              </a:rPr>
              <a:t>Flow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0" cap="none" spc="0" normalizeH="0" baseline="0" noProof="0">
                <a:ln>
                  <a:noFill/>
                </a:ln>
                <a:solidFill>
                  <a:srgbClr val="3F4040"/>
                </a:solidFill>
                <a:effectLst/>
                <a:uLnTx/>
                <a:uFillTx/>
              </a:rPr>
              <a:t>Speed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0" cap="none" spc="0" normalizeH="0" baseline="0" noProof="0">
                <a:ln>
                  <a:noFill/>
                </a:ln>
                <a:solidFill>
                  <a:srgbClr val="3F4040"/>
                </a:solidFill>
                <a:effectLst/>
                <a:uLnTx/>
                <a:uFillTx/>
              </a:rPr>
              <a:t>Open/Close</a:t>
            </a:r>
          </a:p>
        </p:txBody>
      </p:sp>
      <p:sp>
        <p:nvSpPr>
          <p:cNvPr id="99" name="Freeform: Shape 98">
            <a:extLst>
              <a:ext uri="{FF2B5EF4-FFF2-40B4-BE49-F238E27FC236}">
                <a16:creationId xmlns:a16="http://schemas.microsoft.com/office/drawing/2014/main" id="{1804F2ED-0233-72CD-DD34-23F4FDA43771}"/>
              </a:ext>
            </a:extLst>
          </p:cNvPr>
          <p:cNvSpPr/>
          <p:nvPr/>
        </p:nvSpPr>
        <p:spPr bwMode="auto">
          <a:xfrm>
            <a:off x="2593865" y="5122070"/>
            <a:ext cx="2217906" cy="710131"/>
          </a:xfrm>
          <a:custGeom>
            <a:avLst/>
            <a:gdLst>
              <a:gd name="connsiteX0" fmla="*/ 0 w 2217906"/>
              <a:gd name="connsiteY0" fmla="*/ 0 h 710131"/>
              <a:gd name="connsiteX1" fmla="*/ 719847 w 2217906"/>
              <a:gd name="connsiteY1" fmla="*/ 107005 h 710131"/>
              <a:gd name="connsiteX2" fmla="*/ 1342417 w 2217906"/>
              <a:gd name="connsiteY2" fmla="*/ 612843 h 710131"/>
              <a:gd name="connsiteX3" fmla="*/ 2217906 w 2217906"/>
              <a:gd name="connsiteY3" fmla="*/ 710120 h 710131"/>
              <a:gd name="connsiteX4" fmla="*/ 2217906 w 2217906"/>
              <a:gd name="connsiteY4" fmla="*/ 710120 h 710131"/>
              <a:gd name="connsiteX5" fmla="*/ 2217906 w 2217906"/>
              <a:gd name="connsiteY5" fmla="*/ 710120 h 710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17906" h="710131">
                <a:moveTo>
                  <a:pt x="0" y="0"/>
                </a:moveTo>
                <a:cubicBezTo>
                  <a:pt x="248055" y="2432"/>
                  <a:pt x="496111" y="4865"/>
                  <a:pt x="719847" y="107005"/>
                </a:cubicBezTo>
                <a:cubicBezTo>
                  <a:pt x="943583" y="209145"/>
                  <a:pt x="1092741" y="512324"/>
                  <a:pt x="1342417" y="612843"/>
                </a:cubicBezTo>
                <a:cubicBezTo>
                  <a:pt x="1592093" y="713362"/>
                  <a:pt x="2217906" y="710120"/>
                  <a:pt x="2217906" y="710120"/>
                </a:cubicBezTo>
                <a:lnTo>
                  <a:pt x="2217906" y="710120"/>
                </a:lnTo>
                <a:lnTo>
                  <a:pt x="2217906" y="710120"/>
                </a:lnTo>
              </a:path>
            </a:pathLst>
          </a:custGeom>
          <a:noFill/>
          <a:ln w="9525">
            <a:solidFill>
              <a:srgbClr val="3F4040">
                <a:lumMod val="40000"/>
                <a:lumOff val="60000"/>
              </a:srgbClr>
            </a:solidFill>
            <a:round/>
            <a:headEnd/>
            <a:tailE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3F4040"/>
              </a:solidFill>
              <a:effectLst/>
              <a:uLnTx/>
              <a:uFillTx/>
            </a:endParaRPr>
          </a:p>
        </p:txBody>
      </p:sp>
      <p:sp>
        <p:nvSpPr>
          <p:cNvPr id="100" name="Freeform: Shape 99">
            <a:extLst>
              <a:ext uri="{FF2B5EF4-FFF2-40B4-BE49-F238E27FC236}">
                <a16:creationId xmlns:a16="http://schemas.microsoft.com/office/drawing/2014/main" id="{7994B65E-B100-1249-20D4-C1FE1CCFF35F}"/>
              </a:ext>
            </a:extLst>
          </p:cNvPr>
          <p:cNvSpPr/>
          <p:nvPr/>
        </p:nvSpPr>
        <p:spPr bwMode="auto">
          <a:xfrm>
            <a:off x="2581978" y="5246409"/>
            <a:ext cx="2217906" cy="710131"/>
          </a:xfrm>
          <a:custGeom>
            <a:avLst/>
            <a:gdLst>
              <a:gd name="connsiteX0" fmla="*/ 0 w 2217906"/>
              <a:gd name="connsiteY0" fmla="*/ 0 h 710131"/>
              <a:gd name="connsiteX1" fmla="*/ 719847 w 2217906"/>
              <a:gd name="connsiteY1" fmla="*/ 107005 h 710131"/>
              <a:gd name="connsiteX2" fmla="*/ 1342417 w 2217906"/>
              <a:gd name="connsiteY2" fmla="*/ 612843 h 710131"/>
              <a:gd name="connsiteX3" fmla="*/ 2217906 w 2217906"/>
              <a:gd name="connsiteY3" fmla="*/ 710120 h 710131"/>
              <a:gd name="connsiteX4" fmla="*/ 2217906 w 2217906"/>
              <a:gd name="connsiteY4" fmla="*/ 710120 h 710131"/>
              <a:gd name="connsiteX5" fmla="*/ 2217906 w 2217906"/>
              <a:gd name="connsiteY5" fmla="*/ 710120 h 710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17906" h="710131">
                <a:moveTo>
                  <a:pt x="0" y="0"/>
                </a:moveTo>
                <a:cubicBezTo>
                  <a:pt x="248055" y="2432"/>
                  <a:pt x="496111" y="4865"/>
                  <a:pt x="719847" y="107005"/>
                </a:cubicBezTo>
                <a:cubicBezTo>
                  <a:pt x="943583" y="209145"/>
                  <a:pt x="1092741" y="512324"/>
                  <a:pt x="1342417" y="612843"/>
                </a:cubicBezTo>
                <a:cubicBezTo>
                  <a:pt x="1592093" y="713362"/>
                  <a:pt x="2217906" y="710120"/>
                  <a:pt x="2217906" y="710120"/>
                </a:cubicBezTo>
                <a:lnTo>
                  <a:pt x="2217906" y="710120"/>
                </a:lnTo>
                <a:lnTo>
                  <a:pt x="2217906" y="710120"/>
                </a:lnTo>
              </a:path>
            </a:pathLst>
          </a:custGeom>
          <a:noFill/>
          <a:ln w="9525">
            <a:solidFill>
              <a:srgbClr val="3F4040">
                <a:lumMod val="40000"/>
                <a:lumOff val="60000"/>
              </a:srgbClr>
            </a:solidFill>
            <a:round/>
            <a:headEnd/>
            <a:tailE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3F4040"/>
              </a:solidFill>
              <a:effectLst/>
              <a:uLnTx/>
              <a:uFillTx/>
            </a:endParaRPr>
          </a:p>
        </p:txBody>
      </p:sp>
      <p:sp>
        <p:nvSpPr>
          <p:cNvPr id="101" name="Freeform: Shape 100">
            <a:extLst>
              <a:ext uri="{FF2B5EF4-FFF2-40B4-BE49-F238E27FC236}">
                <a16:creationId xmlns:a16="http://schemas.microsoft.com/office/drawing/2014/main" id="{3E18CBE6-A18C-7608-7FF2-16A0573EBF42}"/>
              </a:ext>
            </a:extLst>
          </p:cNvPr>
          <p:cNvSpPr/>
          <p:nvPr/>
        </p:nvSpPr>
        <p:spPr bwMode="auto">
          <a:xfrm>
            <a:off x="2594318" y="5468096"/>
            <a:ext cx="2217906" cy="710131"/>
          </a:xfrm>
          <a:custGeom>
            <a:avLst/>
            <a:gdLst>
              <a:gd name="connsiteX0" fmla="*/ 0 w 2217906"/>
              <a:gd name="connsiteY0" fmla="*/ 0 h 710131"/>
              <a:gd name="connsiteX1" fmla="*/ 719847 w 2217906"/>
              <a:gd name="connsiteY1" fmla="*/ 107005 h 710131"/>
              <a:gd name="connsiteX2" fmla="*/ 1342417 w 2217906"/>
              <a:gd name="connsiteY2" fmla="*/ 612843 h 710131"/>
              <a:gd name="connsiteX3" fmla="*/ 2217906 w 2217906"/>
              <a:gd name="connsiteY3" fmla="*/ 710120 h 710131"/>
              <a:gd name="connsiteX4" fmla="*/ 2217906 w 2217906"/>
              <a:gd name="connsiteY4" fmla="*/ 710120 h 710131"/>
              <a:gd name="connsiteX5" fmla="*/ 2217906 w 2217906"/>
              <a:gd name="connsiteY5" fmla="*/ 710120 h 710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17906" h="710131">
                <a:moveTo>
                  <a:pt x="0" y="0"/>
                </a:moveTo>
                <a:cubicBezTo>
                  <a:pt x="248055" y="2432"/>
                  <a:pt x="496111" y="4865"/>
                  <a:pt x="719847" y="107005"/>
                </a:cubicBezTo>
                <a:cubicBezTo>
                  <a:pt x="943583" y="209145"/>
                  <a:pt x="1092741" y="512324"/>
                  <a:pt x="1342417" y="612843"/>
                </a:cubicBezTo>
                <a:cubicBezTo>
                  <a:pt x="1592093" y="713362"/>
                  <a:pt x="2217906" y="710120"/>
                  <a:pt x="2217906" y="710120"/>
                </a:cubicBezTo>
                <a:lnTo>
                  <a:pt x="2217906" y="710120"/>
                </a:lnTo>
                <a:lnTo>
                  <a:pt x="2217906" y="710120"/>
                </a:lnTo>
              </a:path>
            </a:pathLst>
          </a:custGeom>
          <a:noFill/>
          <a:ln w="9525">
            <a:solidFill>
              <a:srgbClr val="3F4040">
                <a:lumMod val="40000"/>
                <a:lumOff val="60000"/>
              </a:srgbClr>
            </a:solidFill>
            <a:round/>
            <a:headEnd/>
            <a:tailE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3F404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0775616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 descr="A close-up of a machine&#10;&#10;Description automatically generated">
            <a:extLst>
              <a:ext uri="{FF2B5EF4-FFF2-40B4-BE49-F238E27FC236}">
                <a16:creationId xmlns:a16="http://schemas.microsoft.com/office/drawing/2014/main" id="{F66C0173-B6B4-18D4-7684-24F2816A4202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/>
          </a:stretch>
        </p:blipFill>
        <p:spPr>
          <a:xfrm>
            <a:off x="-2" y="-1"/>
            <a:ext cx="14630401" cy="8229600"/>
          </a:xfr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A441021-3CEE-1B12-F585-0048128A6F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en-US" sz="960">
                <a:latin typeface="Noto Sans"/>
                <a:ea typeface="Noto Sans"/>
                <a:cs typeface="Noto Sans"/>
              </a:rPr>
              <a:t>Emerson Confidential</a:t>
            </a:r>
          </a:p>
        </p:txBody>
      </p:sp>
      <p:sp>
        <p:nvSpPr>
          <p:cNvPr id="2" name="Right Triangle 1">
            <a:extLst>
              <a:ext uri="{FF2B5EF4-FFF2-40B4-BE49-F238E27FC236}">
                <a16:creationId xmlns:a16="http://schemas.microsoft.com/office/drawing/2014/main" id="{C254CCF1-EAE0-6A05-09EB-F693D8ED206E}"/>
              </a:ext>
            </a:extLst>
          </p:cNvPr>
          <p:cNvSpPr/>
          <p:nvPr/>
        </p:nvSpPr>
        <p:spPr bwMode="auto">
          <a:xfrm>
            <a:off x="-4414" y="1"/>
            <a:ext cx="12389219" cy="8229599"/>
          </a:xfrm>
          <a:prstGeom prst="rtTriangle">
            <a:avLst/>
          </a:prstGeom>
          <a:solidFill>
            <a:schemeClr val="tx2">
              <a:lumMod val="50000"/>
              <a:alpha val="62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3480" b="1">
              <a:solidFill>
                <a:srgbClr val="FFFFFF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4446461-85FA-1257-16A5-52B9DFD6E943}"/>
              </a:ext>
            </a:extLst>
          </p:cNvPr>
          <p:cNvSpPr txBox="1"/>
          <p:nvPr/>
        </p:nvSpPr>
        <p:spPr>
          <a:xfrm>
            <a:off x="422269" y="5984896"/>
            <a:ext cx="11322341" cy="7017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spcAft>
                <a:spcPts val="1200"/>
              </a:spcAft>
            </a:pPr>
            <a:r>
              <a:rPr lang="en-US" sz="3960" b="1" dirty="0">
                <a:solidFill>
                  <a:schemeClr val="bg1"/>
                </a:solidFill>
                <a:latin typeface="Noto Sans"/>
                <a:ea typeface="Noto Sans"/>
                <a:cs typeface="Noto Sans"/>
              </a:rPr>
              <a:t>DeltaV™ Flex System</a:t>
            </a:r>
          </a:p>
        </p:txBody>
      </p:sp>
    </p:spTree>
    <p:extLst>
      <p:ext uri="{BB962C8B-B14F-4D97-AF65-F5344CB8AC3E}">
        <p14:creationId xmlns:p14="http://schemas.microsoft.com/office/powerpoint/2010/main" val="33092091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465965C-69A5-0722-7AC5-28E0148976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/>
              <a:t>DeltaV Flex System</a:t>
            </a:r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2E8CEC8-AB28-2C99-5864-4799F93BFF9C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503239" y="329565"/>
            <a:ext cx="13623925" cy="1016350"/>
          </a:xfrm>
          <a:prstGeom prst="rect">
            <a:avLst/>
          </a:prstGeom>
        </p:spPr>
        <p:txBody>
          <a:bodyPr vert="horz" lIns="146304" tIns="73152" rIns="146304" bIns="73152" rtlCol="0" anchor="ctr">
            <a:normAutofit/>
          </a:bodyPr>
          <a:lstStyle>
            <a:lvl1pPr algn="l" defTabSz="1463040" rtl="0" eaLnBrk="1" latinLnBrk="0" hangingPunct="1">
              <a:spcBef>
                <a:spcPct val="0"/>
              </a:spcBef>
              <a:buNone/>
              <a:defRPr lang="en-US" sz="4000" kern="1200" cap="none" baseline="0" dirty="0">
                <a:solidFill>
                  <a:schemeClr val="tx2"/>
                </a:solidFill>
                <a:latin typeface="+mj-lt"/>
                <a:ea typeface="+mj-ea"/>
                <a:cs typeface="Arial" panose="020B0604020202020204" pitchFamily="34" charset="0"/>
              </a:defRPr>
            </a:lvl1pPr>
          </a:lstStyle>
          <a:p>
            <a:endParaRPr lang="en-US" sz="2880" b="1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B5CEED6-989D-6B7D-5115-19885EF9F492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503238" y="6575134"/>
            <a:ext cx="13623925" cy="1005840"/>
          </a:xfrm>
          <a:prstGeom prst="rect">
            <a:avLst/>
          </a:prstGeom>
          <a:solidFill>
            <a:srgbClr val="1D4E92"/>
          </a:solidFill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1674" tIns="65837" rIns="131674" bIns="6583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097280">
              <a:defRPr/>
            </a:pPr>
            <a:r>
              <a:rPr lang="en-US" sz="2800" dirty="0">
                <a:solidFill>
                  <a:srgbClr val="FFFFFF"/>
                </a:solidFill>
                <a:latin typeface="Noto Sans"/>
              </a:rPr>
              <a:t>DeltaV Flex System is a DeltaV System but licensed as a subscription.</a:t>
            </a:r>
            <a:endParaRPr lang="de-DE" sz="2800" dirty="0">
              <a:solidFill>
                <a:srgbClr val="FFFFFF"/>
              </a:solidFill>
              <a:latin typeface="Noto Sans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CF5B396-9959-5E9A-8993-97537996DFC9}"/>
              </a:ext>
            </a:extLst>
          </p:cNvPr>
          <p:cNvGrpSpPr>
            <a:grpSpLocks noChangeAspect="1"/>
          </p:cNvGrpSpPr>
          <p:nvPr/>
        </p:nvGrpSpPr>
        <p:grpSpPr>
          <a:xfrm flipV="1">
            <a:off x="11475340" y="1677077"/>
            <a:ext cx="910045" cy="1097280"/>
            <a:chOff x="-2117725" y="338138"/>
            <a:chExt cx="4537075" cy="5470525"/>
          </a:xfrm>
          <a:solidFill>
            <a:srgbClr val="004B8D"/>
          </a:solidFill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F89574C3-2B22-720B-781D-7AE2632D591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-2117725" y="338138"/>
              <a:ext cx="4537075" cy="5470525"/>
            </a:xfrm>
            <a:custGeom>
              <a:avLst/>
              <a:gdLst>
                <a:gd name="T0" fmla="*/ 1173 w 1210"/>
                <a:gd name="T1" fmla="*/ 480 h 1459"/>
                <a:gd name="T2" fmla="*/ 729 w 1210"/>
                <a:gd name="T3" fmla="*/ 37 h 1459"/>
                <a:gd name="T4" fmla="*/ 678 w 1210"/>
                <a:gd name="T5" fmla="*/ 0 h 1459"/>
                <a:gd name="T6" fmla="*/ 651 w 1210"/>
                <a:gd name="T7" fmla="*/ 0 h 1459"/>
                <a:gd name="T8" fmla="*/ 600 w 1210"/>
                <a:gd name="T9" fmla="*/ 36 h 1459"/>
                <a:gd name="T10" fmla="*/ 402 w 1210"/>
                <a:gd name="T11" fmla="*/ 234 h 1459"/>
                <a:gd name="T12" fmla="*/ 140 w 1210"/>
                <a:gd name="T13" fmla="*/ 494 h 1459"/>
                <a:gd name="T14" fmla="*/ 120 w 1210"/>
                <a:gd name="T15" fmla="*/ 563 h 1459"/>
                <a:gd name="T16" fmla="*/ 184 w 1210"/>
                <a:gd name="T17" fmla="*/ 614 h 1459"/>
                <a:gd name="T18" fmla="*/ 341 w 1210"/>
                <a:gd name="T19" fmla="*/ 615 h 1459"/>
                <a:gd name="T20" fmla="*/ 357 w 1210"/>
                <a:gd name="T21" fmla="*/ 630 h 1459"/>
                <a:gd name="T22" fmla="*/ 357 w 1210"/>
                <a:gd name="T23" fmla="*/ 665 h 1459"/>
                <a:gd name="T24" fmla="*/ 348 w 1210"/>
                <a:gd name="T25" fmla="*/ 676 h 1459"/>
                <a:gd name="T26" fmla="*/ 116 w 1210"/>
                <a:gd name="T27" fmla="*/ 787 h 1459"/>
                <a:gd name="T28" fmla="*/ 2 w 1210"/>
                <a:gd name="T29" fmla="*/ 1023 h 1459"/>
                <a:gd name="T30" fmla="*/ 0 w 1210"/>
                <a:gd name="T31" fmla="*/ 1029 h 1459"/>
                <a:gd name="T32" fmla="*/ 0 w 1210"/>
                <a:gd name="T33" fmla="*/ 1102 h 1459"/>
                <a:gd name="T34" fmla="*/ 5 w 1210"/>
                <a:gd name="T35" fmla="*/ 1132 h 1459"/>
                <a:gd name="T36" fmla="*/ 90 w 1210"/>
                <a:gd name="T37" fmla="*/ 1317 h 1459"/>
                <a:gd name="T38" fmla="*/ 348 w 1210"/>
                <a:gd name="T39" fmla="*/ 1457 h 1459"/>
                <a:gd name="T40" fmla="*/ 355 w 1210"/>
                <a:gd name="T41" fmla="*/ 1459 h 1459"/>
                <a:gd name="T42" fmla="*/ 434 w 1210"/>
                <a:gd name="T43" fmla="*/ 1459 h 1459"/>
                <a:gd name="T44" fmla="*/ 460 w 1210"/>
                <a:gd name="T45" fmla="*/ 1455 h 1459"/>
                <a:gd name="T46" fmla="*/ 539 w 1210"/>
                <a:gd name="T47" fmla="*/ 1433 h 1459"/>
                <a:gd name="T48" fmla="*/ 563 w 1210"/>
                <a:gd name="T49" fmla="*/ 1429 h 1459"/>
                <a:gd name="T50" fmla="*/ 892 w 1210"/>
                <a:gd name="T51" fmla="*/ 1428 h 1459"/>
                <a:gd name="T52" fmla="*/ 942 w 1210"/>
                <a:gd name="T53" fmla="*/ 1415 h 1459"/>
                <a:gd name="T54" fmla="*/ 972 w 1210"/>
                <a:gd name="T55" fmla="*/ 1357 h 1459"/>
                <a:gd name="T56" fmla="*/ 972 w 1210"/>
                <a:gd name="T57" fmla="*/ 725 h 1459"/>
                <a:gd name="T58" fmla="*/ 972 w 1210"/>
                <a:gd name="T59" fmla="*/ 627 h 1459"/>
                <a:gd name="T60" fmla="*/ 985 w 1210"/>
                <a:gd name="T61" fmla="*/ 615 h 1459"/>
                <a:gd name="T62" fmla="*/ 1135 w 1210"/>
                <a:gd name="T63" fmla="*/ 615 h 1459"/>
                <a:gd name="T64" fmla="*/ 1208 w 1210"/>
                <a:gd name="T65" fmla="*/ 567 h 1459"/>
                <a:gd name="T66" fmla="*/ 1210 w 1210"/>
                <a:gd name="T67" fmla="*/ 564 h 1459"/>
                <a:gd name="T68" fmla="*/ 1210 w 1210"/>
                <a:gd name="T69" fmla="*/ 532 h 1459"/>
                <a:gd name="T70" fmla="*/ 1173 w 1210"/>
                <a:gd name="T71" fmla="*/ 480 h 1459"/>
                <a:gd name="T72" fmla="*/ 394 w 1210"/>
                <a:gd name="T73" fmla="*/ 1391 h 1459"/>
                <a:gd name="T74" fmla="*/ 74 w 1210"/>
                <a:gd name="T75" fmla="*/ 1070 h 1459"/>
                <a:gd name="T76" fmla="*/ 402 w 1210"/>
                <a:gd name="T77" fmla="*/ 748 h 1459"/>
                <a:gd name="T78" fmla="*/ 716 w 1210"/>
                <a:gd name="T79" fmla="*/ 1068 h 1459"/>
                <a:gd name="T80" fmla="*/ 394 w 1210"/>
                <a:gd name="T81" fmla="*/ 1391 h 1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10" h="1459">
                  <a:moveTo>
                    <a:pt x="1173" y="480"/>
                  </a:moveTo>
                  <a:cubicBezTo>
                    <a:pt x="1025" y="333"/>
                    <a:pt x="877" y="185"/>
                    <a:pt x="729" y="37"/>
                  </a:cubicBezTo>
                  <a:cubicBezTo>
                    <a:pt x="714" y="22"/>
                    <a:pt x="699" y="7"/>
                    <a:pt x="678" y="0"/>
                  </a:cubicBezTo>
                  <a:cubicBezTo>
                    <a:pt x="669" y="0"/>
                    <a:pt x="660" y="0"/>
                    <a:pt x="651" y="0"/>
                  </a:cubicBezTo>
                  <a:cubicBezTo>
                    <a:pt x="630" y="7"/>
                    <a:pt x="615" y="21"/>
                    <a:pt x="600" y="36"/>
                  </a:cubicBezTo>
                  <a:cubicBezTo>
                    <a:pt x="534" y="102"/>
                    <a:pt x="468" y="168"/>
                    <a:pt x="402" y="234"/>
                  </a:cubicBezTo>
                  <a:cubicBezTo>
                    <a:pt x="315" y="321"/>
                    <a:pt x="228" y="407"/>
                    <a:pt x="140" y="494"/>
                  </a:cubicBezTo>
                  <a:cubicBezTo>
                    <a:pt x="121" y="513"/>
                    <a:pt x="115" y="537"/>
                    <a:pt x="120" y="563"/>
                  </a:cubicBezTo>
                  <a:cubicBezTo>
                    <a:pt x="125" y="593"/>
                    <a:pt x="153" y="614"/>
                    <a:pt x="184" y="614"/>
                  </a:cubicBezTo>
                  <a:cubicBezTo>
                    <a:pt x="237" y="615"/>
                    <a:pt x="289" y="614"/>
                    <a:pt x="341" y="615"/>
                  </a:cubicBezTo>
                  <a:cubicBezTo>
                    <a:pt x="357" y="615"/>
                    <a:pt x="357" y="615"/>
                    <a:pt x="357" y="630"/>
                  </a:cubicBezTo>
                  <a:cubicBezTo>
                    <a:pt x="357" y="642"/>
                    <a:pt x="357" y="654"/>
                    <a:pt x="357" y="665"/>
                  </a:cubicBezTo>
                  <a:cubicBezTo>
                    <a:pt x="357" y="672"/>
                    <a:pt x="355" y="675"/>
                    <a:pt x="348" y="676"/>
                  </a:cubicBezTo>
                  <a:cubicBezTo>
                    <a:pt x="258" y="686"/>
                    <a:pt x="181" y="723"/>
                    <a:pt x="116" y="787"/>
                  </a:cubicBezTo>
                  <a:cubicBezTo>
                    <a:pt x="50" y="852"/>
                    <a:pt x="12" y="931"/>
                    <a:pt x="2" y="1023"/>
                  </a:cubicBezTo>
                  <a:cubicBezTo>
                    <a:pt x="1" y="1025"/>
                    <a:pt x="0" y="1027"/>
                    <a:pt x="0" y="1029"/>
                  </a:cubicBezTo>
                  <a:cubicBezTo>
                    <a:pt x="0" y="1053"/>
                    <a:pt x="0" y="1078"/>
                    <a:pt x="0" y="1102"/>
                  </a:cubicBezTo>
                  <a:cubicBezTo>
                    <a:pt x="2" y="1112"/>
                    <a:pt x="3" y="1122"/>
                    <a:pt x="5" y="1132"/>
                  </a:cubicBezTo>
                  <a:cubicBezTo>
                    <a:pt x="17" y="1202"/>
                    <a:pt x="45" y="1264"/>
                    <a:pt x="90" y="1317"/>
                  </a:cubicBezTo>
                  <a:cubicBezTo>
                    <a:pt x="158" y="1397"/>
                    <a:pt x="244" y="1444"/>
                    <a:pt x="348" y="1457"/>
                  </a:cubicBezTo>
                  <a:cubicBezTo>
                    <a:pt x="350" y="1458"/>
                    <a:pt x="353" y="1459"/>
                    <a:pt x="355" y="1459"/>
                  </a:cubicBezTo>
                  <a:cubicBezTo>
                    <a:pt x="381" y="1459"/>
                    <a:pt x="408" y="1459"/>
                    <a:pt x="434" y="1459"/>
                  </a:cubicBezTo>
                  <a:cubicBezTo>
                    <a:pt x="443" y="1458"/>
                    <a:pt x="452" y="1457"/>
                    <a:pt x="460" y="1455"/>
                  </a:cubicBezTo>
                  <a:cubicBezTo>
                    <a:pt x="486" y="1448"/>
                    <a:pt x="512" y="1440"/>
                    <a:pt x="539" y="1433"/>
                  </a:cubicBezTo>
                  <a:cubicBezTo>
                    <a:pt x="547" y="1431"/>
                    <a:pt x="555" y="1429"/>
                    <a:pt x="563" y="1429"/>
                  </a:cubicBezTo>
                  <a:cubicBezTo>
                    <a:pt x="673" y="1428"/>
                    <a:pt x="782" y="1428"/>
                    <a:pt x="892" y="1428"/>
                  </a:cubicBezTo>
                  <a:cubicBezTo>
                    <a:pt x="910" y="1428"/>
                    <a:pt x="927" y="1426"/>
                    <a:pt x="942" y="1415"/>
                  </a:cubicBezTo>
                  <a:cubicBezTo>
                    <a:pt x="962" y="1400"/>
                    <a:pt x="972" y="1381"/>
                    <a:pt x="972" y="1357"/>
                  </a:cubicBezTo>
                  <a:cubicBezTo>
                    <a:pt x="972" y="1146"/>
                    <a:pt x="972" y="936"/>
                    <a:pt x="972" y="725"/>
                  </a:cubicBezTo>
                  <a:cubicBezTo>
                    <a:pt x="972" y="693"/>
                    <a:pt x="972" y="660"/>
                    <a:pt x="972" y="627"/>
                  </a:cubicBezTo>
                  <a:cubicBezTo>
                    <a:pt x="972" y="615"/>
                    <a:pt x="972" y="615"/>
                    <a:pt x="985" y="615"/>
                  </a:cubicBezTo>
                  <a:cubicBezTo>
                    <a:pt x="1035" y="615"/>
                    <a:pt x="1085" y="614"/>
                    <a:pt x="1135" y="615"/>
                  </a:cubicBezTo>
                  <a:cubicBezTo>
                    <a:pt x="1171" y="615"/>
                    <a:pt x="1196" y="601"/>
                    <a:pt x="1208" y="567"/>
                  </a:cubicBezTo>
                  <a:cubicBezTo>
                    <a:pt x="1208" y="566"/>
                    <a:pt x="1209" y="565"/>
                    <a:pt x="1210" y="564"/>
                  </a:cubicBezTo>
                  <a:cubicBezTo>
                    <a:pt x="1210" y="554"/>
                    <a:pt x="1210" y="543"/>
                    <a:pt x="1210" y="532"/>
                  </a:cubicBezTo>
                  <a:cubicBezTo>
                    <a:pt x="1203" y="511"/>
                    <a:pt x="1188" y="495"/>
                    <a:pt x="1173" y="480"/>
                  </a:cubicBezTo>
                  <a:close/>
                  <a:moveTo>
                    <a:pt x="394" y="1391"/>
                  </a:moveTo>
                  <a:cubicBezTo>
                    <a:pt x="216" y="1391"/>
                    <a:pt x="74" y="1249"/>
                    <a:pt x="74" y="1070"/>
                  </a:cubicBezTo>
                  <a:cubicBezTo>
                    <a:pt x="73" y="888"/>
                    <a:pt x="224" y="744"/>
                    <a:pt x="402" y="748"/>
                  </a:cubicBezTo>
                  <a:cubicBezTo>
                    <a:pt x="569" y="752"/>
                    <a:pt x="714" y="891"/>
                    <a:pt x="716" y="1068"/>
                  </a:cubicBezTo>
                  <a:cubicBezTo>
                    <a:pt x="714" y="1249"/>
                    <a:pt x="573" y="1392"/>
                    <a:pt x="394" y="139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09728" tIns="54864" rIns="109728" bIns="54864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8" name="Freeform 320">
              <a:extLst>
                <a:ext uri="{FF2B5EF4-FFF2-40B4-BE49-F238E27FC236}">
                  <a16:creationId xmlns:a16="http://schemas.microsoft.com/office/drawing/2014/main" id="{5569BA4A-6E00-97CF-3172-3450644EBF78}"/>
                </a:ext>
              </a:extLst>
            </p:cNvPr>
            <p:cNvSpPr>
              <a:spLocks noEditPoints="1"/>
            </p:cNvSpPr>
            <p:nvPr/>
          </p:nvSpPr>
          <p:spPr bwMode="auto">
            <a:xfrm rot="10800000" flipH="1">
              <a:off x="-1239836" y="3363911"/>
              <a:ext cx="1211262" cy="1968501"/>
            </a:xfrm>
            <a:custGeom>
              <a:avLst/>
              <a:gdLst>
                <a:gd name="T0" fmla="*/ 224 w 323"/>
                <a:gd name="T1" fmla="*/ 224 h 525"/>
                <a:gd name="T2" fmla="*/ 193 w 323"/>
                <a:gd name="T3" fmla="*/ 222 h 525"/>
                <a:gd name="T4" fmla="*/ 181 w 323"/>
                <a:gd name="T5" fmla="*/ 210 h 525"/>
                <a:gd name="T6" fmla="*/ 181 w 323"/>
                <a:gd name="T7" fmla="*/ 173 h 525"/>
                <a:gd name="T8" fmla="*/ 181 w 323"/>
                <a:gd name="T9" fmla="*/ 134 h 525"/>
                <a:gd name="T10" fmla="*/ 192 w 323"/>
                <a:gd name="T11" fmla="*/ 122 h 525"/>
                <a:gd name="T12" fmla="*/ 239 w 323"/>
                <a:gd name="T13" fmla="*/ 149 h 525"/>
                <a:gd name="T14" fmla="*/ 291 w 323"/>
                <a:gd name="T15" fmla="*/ 166 h 525"/>
                <a:gd name="T16" fmla="*/ 313 w 323"/>
                <a:gd name="T17" fmla="*/ 119 h 525"/>
                <a:gd name="T18" fmla="*/ 278 w 323"/>
                <a:gd name="T19" fmla="*/ 68 h 525"/>
                <a:gd name="T20" fmla="*/ 200 w 323"/>
                <a:gd name="T21" fmla="*/ 40 h 525"/>
                <a:gd name="T22" fmla="*/ 181 w 323"/>
                <a:gd name="T23" fmla="*/ 19 h 525"/>
                <a:gd name="T24" fmla="*/ 161 w 323"/>
                <a:gd name="T25" fmla="*/ 1 h 525"/>
                <a:gd name="T26" fmla="*/ 140 w 323"/>
                <a:gd name="T27" fmla="*/ 19 h 525"/>
                <a:gd name="T28" fmla="*/ 118 w 323"/>
                <a:gd name="T29" fmla="*/ 41 h 525"/>
                <a:gd name="T30" fmla="*/ 112 w 323"/>
                <a:gd name="T31" fmla="*/ 41 h 525"/>
                <a:gd name="T32" fmla="*/ 0 w 323"/>
                <a:gd name="T33" fmla="*/ 155 h 525"/>
                <a:gd name="T34" fmla="*/ 0 w 323"/>
                <a:gd name="T35" fmla="*/ 186 h 525"/>
                <a:gd name="T36" fmla="*/ 46 w 323"/>
                <a:gd name="T37" fmla="*/ 278 h 525"/>
                <a:gd name="T38" fmla="*/ 128 w 323"/>
                <a:gd name="T39" fmla="*/ 305 h 525"/>
                <a:gd name="T40" fmla="*/ 140 w 323"/>
                <a:gd name="T41" fmla="*/ 314 h 525"/>
                <a:gd name="T42" fmla="*/ 140 w 323"/>
                <a:gd name="T43" fmla="*/ 393 h 525"/>
                <a:gd name="T44" fmla="*/ 130 w 323"/>
                <a:gd name="T45" fmla="*/ 403 h 525"/>
                <a:gd name="T46" fmla="*/ 82 w 323"/>
                <a:gd name="T47" fmla="*/ 376 h 525"/>
                <a:gd name="T48" fmla="*/ 15 w 323"/>
                <a:gd name="T49" fmla="*/ 373 h 525"/>
                <a:gd name="T50" fmla="*/ 16 w 323"/>
                <a:gd name="T51" fmla="*/ 424 h 525"/>
                <a:gd name="T52" fmla="*/ 124 w 323"/>
                <a:gd name="T53" fmla="*/ 485 h 525"/>
                <a:gd name="T54" fmla="*/ 140 w 323"/>
                <a:gd name="T55" fmla="*/ 501 h 525"/>
                <a:gd name="T56" fmla="*/ 161 w 323"/>
                <a:gd name="T57" fmla="*/ 525 h 525"/>
                <a:gd name="T58" fmla="*/ 181 w 323"/>
                <a:gd name="T59" fmla="*/ 502 h 525"/>
                <a:gd name="T60" fmla="*/ 198 w 323"/>
                <a:gd name="T61" fmla="*/ 485 h 525"/>
                <a:gd name="T62" fmla="*/ 204 w 323"/>
                <a:gd name="T63" fmla="*/ 485 h 525"/>
                <a:gd name="T64" fmla="*/ 309 w 323"/>
                <a:gd name="T65" fmla="*/ 418 h 525"/>
                <a:gd name="T66" fmla="*/ 323 w 323"/>
                <a:gd name="T67" fmla="*/ 343 h 525"/>
                <a:gd name="T68" fmla="*/ 224 w 323"/>
                <a:gd name="T69" fmla="*/ 224 h 525"/>
                <a:gd name="T70" fmla="*/ 130 w 323"/>
                <a:gd name="T71" fmla="*/ 222 h 525"/>
                <a:gd name="T72" fmla="*/ 81 w 323"/>
                <a:gd name="T73" fmla="*/ 174 h 525"/>
                <a:gd name="T74" fmla="*/ 89 w 323"/>
                <a:gd name="T75" fmla="*/ 140 h 525"/>
                <a:gd name="T76" fmla="*/ 133 w 323"/>
                <a:gd name="T77" fmla="*/ 122 h 525"/>
                <a:gd name="T78" fmla="*/ 140 w 323"/>
                <a:gd name="T79" fmla="*/ 132 h 525"/>
                <a:gd name="T80" fmla="*/ 140 w 323"/>
                <a:gd name="T81" fmla="*/ 172 h 525"/>
                <a:gd name="T82" fmla="*/ 140 w 323"/>
                <a:gd name="T83" fmla="*/ 212 h 525"/>
                <a:gd name="T84" fmla="*/ 130 w 323"/>
                <a:gd name="T85" fmla="*/ 222 h 525"/>
                <a:gd name="T86" fmla="*/ 240 w 323"/>
                <a:gd name="T87" fmla="*/ 365 h 525"/>
                <a:gd name="T88" fmla="*/ 212 w 323"/>
                <a:gd name="T89" fmla="*/ 400 h 525"/>
                <a:gd name="T90" fmla="*/ 190 w 323"/>
                <a:gd name="T91" fmla="*/ 402 h 525"/>
                <a:gd name="T92" fmla="*/ 181 w 323"/>
                <a:gd name="T93" fmla="*/ 393 h 525"/>
                <a:gd name="T94" fmla="*/ 181 w 323"/>
                <a:gd name="T95" fmla="*/ 391 h 525"/>
                <a:gd name="T96" fmla="*/ 181 w 323"/>
                <a:gd name="T97" fmla="*/ 354 h 525"/>
                <a:gd name="T98" fmla="*/ 181 w 323"/>
                <a:gd name="T99" fmla="*/ 314 h 525"/>
                <a:gd name="T100" fmla="*/ 191 w 323"/>
                <a:gd name="T101" fmla="*/ 305 h 525"/>
                <a:gd name="T102" fmla="*/ 216 w 323"/>
                <a:gd name="T103" fmla="*/ 307 h 525"/>
                <a:gd name="T104" fmla="*/ 240 w 323"/>
                <a:gd name="T105" fmla="*/ 365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23" h="525">
                  <a:moveTo>
                    <a:pt x="224" y="224"/>
                  </a:moveTo>
                  <a:cubicBezTo>
                    <a:pt x="214" y="222"/>
                    <a:pt x="203" y="222"/>
                    <a:pt x="193" y="222"/>
                  </a:cubicBezTo>
                  <a:cubicBezTo>
                    <a:pt x="184" y="222"/>
                    <a:pt x="180" y="219"/>
                    <a:pt x="181" y="210"/>
                  </a:cubicBezTo>
                  <a:cubicBezTo>
                    <a:pt x="181" y="198"/>
                    <a:pt x="181" y="185"/>
                    <a:pt x="181" y="173"/>
                  </a:cubicBezTo>
                  <a:cubicBezTo>
                    <a:pt x="181" y="160"/>
                    <a:pt x="181" y="147"/>
                    <a:pt x="181" y="134"/>
                  </a:cubicBezTo>
                  <a:cubicBezTo>
                    <a:pt x="180" y="126"/>
                    <a:pt x="183" y="123"/>
                    <a:pt x="192" y="122"/>
                  </a:cubicBezTo>
                  <a:cubicBezTo>
                    <a:pt x="215" y="120"/>
                    <a:pt x="229" y="131"/>
                    <a:pt x="239" y="149"/>
                  </a:cubicBezTo>
                  <a:cubicBezTo>
                    <a:pt x="249" y="167"/>
                    <a:pt x="272" y="174"/>
                    <a:pt x="291" y="166"/>
                  </a:cubicBezTo>
                  <a:cubicBezTo>
                    <a:pt x="309" y="158"/>
                    <a:pt x="320" y="137"/>
                    <a:pt x="313" y="119"/>
                  </a:cubicBezTo>
                  <a:cubicBezTo>
                    <a:pt x="306" y="99"/>
                    <a:pt x="295" y="81"/>
                    <a:pt x="278" y="68"/>
                  </a:cubicBezTo>
                  <a:cubicBezTo>
                    <a:pt x="255" y="50"/>
                    <a:pt x="229" y="42"/>
                    <a:pt x="200" y="40"/>
                  </a:cubicBezTo>
                  <a:cubicBezTo>
                    <a:pt x="182" y="39"/>
                    <a:pt x="182" y="38"/>
                    <a:pt x="181" y="19"/>
                  </a:cubicBezTo>
                  <a:cubicBezTo>
                    <a:pt x="180" y="8"/>
                    <a:pt x="172" y="1"/>
                    <a:pt x="161" y="1"/>
                  </a:cubicBezTo>
                  <a:cubicBezTo>
                    <a:pt x="150" y="0"/>
                    <a:pt x="142" y="8"/>
                    <a:pt x="140" y="19"/>
                  </a:cubicBezTo>
                  <a:cubicBezTo>
                    <a:pt x="138" y="39"/>
                    <a:pt x="138" y="39"/>
                    <a:pt x="118" y="41"/>
                  </a:cubicBezTo>
                  <a:cubicBezTo>
                    <a:pt x="116" y="41"/>
                    <a:pt x="114" y="41"/>
                    <a:pt x="112" y="41"/>
                  </a:cubicBezTo>
                  <a:cubicBezTo>
                    <a:pt x="52" y="44"/>
                    <a:pt x="1" y="95"/>
                    <a:pt x="0" y="155"/>
                  </a:cubicBezTo>
                  <a:cubicBezTo>
                    <a:pt x="0" y="166"/>
                    <a:pt x="0" y="176"/>
                    <a:pt x="0" y="186"/>
                  </a:cubicBezTo>
                  <a:cubicBezTo>
                    <a:pt x="2" y="223"/>
                    <a:pt x="17" y="254"/>
                    <a:pt x="46" y="278"/>
                  </a:cubicBezTo>
                  <a:cubicBezTo>
                    <a:pt x="70" y="297"/>
                    <a:pt x="98" y="304"/>
                    <a:pt x="128" y="305"/>
                  </a:cubicBezTo>
                  <a:cubicBezTo>
                    <a:pt x="135" y="305"/>
                    <a:pt x="140" y="305"/>
                    <a:pt x="140" y="314"/>
                  </a:cubicBezTo>
                  <a:cubicBezTo>
                    <a:pt x="140" y="340"/>
                    <a:pt x="140" y="367"/>
                    <a:pt x="140" y="393"/>
                  </a:cubicBezTo>
                  <a:cubicBezTo>
                    <a:pt x="140" y="400"/>
                    <a:pt x="137" y="402"/>
                    <a:pt x="130" y="403"/>
                  </a:cubicBezTo>
                  <a:cubicBezTo>
                    <a:pt x="108" y="404"/>
                    <a:pt x="93" y="395"/>
                    <a:pt x="82" y="376"/>
                  </a:cubicBezTo>
                  <a:cubicBezTo>
                    <a:pt x="67" y="351"/>
                    <a:pt x="33" y="349"/>
                    <a:pt x="15" y="373"/>
                  </a:cubicBezTo>
                  <a:cubicBezTo>
                    <a:pt x="3" y="390"/>
                    <a:pt x="6" y="407"/>
                    <a:pt x="16" y="424"/>
                  </a:cubicBezTo>
                  <a:cubicBezTo>
                    <a:pt x="40" y="466"/>
                    <a:pt x="78" y="483"/>
                    <a:pt x="124" y="485"/>
                  </a:cubicBezTo>
                  <a:cubicBezTo>
                    <a:pt x="140" y="486"/>
                    <a:pt x="140" y="485"/>
                    <a:pt x="140" y="501"/>
                  </a:cubicBezTo>
                  <a:cubicBezTo>
                    <a:pt x="140" y="515"/>
                    <a:pt x="149" y="525"/>
                    <a:pt x="161" y="525"/>
                  </a:cubicBezTo>
                  <a:cubicBezTo>
                    <a:pt x="173" y="525"/>
                    <a:pt x="181" y="516"/>
                    <a:pt x="181" y="502"/>
                  </a:cubicBezTo>
                  <a:cubicBezTo>
                    <a:pt x="181" y="485"/>
                    <a:pt x="181" y="485"/>
                    <a:pt x="198" y="485"/>
                  </a:cubicBezTo>
                  <a:cubicBezTo>
                    <a:pt x="200" y="485"/>
                    <a:pt x="202" y="485"/>
                    <a:pt x="204" y="485"/>
                  </a:cubicBezTo>
                  <a:cubicBezTo>
                    <a:pt x="251" y="482"/>
                    <a:pt x="287" y="460"/>
                    <a:pt x="309" y="418"/>
                  </a:cubicBezTo>
                  <a:cubicBezTo>
                    <a:pt x="322" y="394"/>
                    <a:pt x="323" y="369"/>
                    <a:pt x="323" y="343"/>
                  </a:cubicBezTo>
                  <a:cubicBezTo>
                    <a:pt x="322" y="286"/>
                    <a:pt x="280" y="234"/>
                    <a:pt x="224" y="224"/>
                  </a:cubicBezTo>
                  <a:close/>
                  <a:moveTo>
                    <a:pt x="130" y="222"/>
                  </a:moveTo>
                  <a:cubicBezTo>
                    <a:pt x="101" y="223"/>
                    <a:pt x="79" y="205"/>
                    <a:pt x="81" y="174"/>
                  </a:cubicBezTo>
                  <a:cubicBezTo>
                    <a:pt x="81" y="162"/>
                    <a:pt x="81" y="150"/>
                    <a:pt x="89" y="140"/>
                  </a:cubicBezTo>
                  <a:cubicBezTo>
                    <a:pt x="101" y="125"/>
                    <a:pt x="116" y="120"/>
                    <a:pt x="133" y="122"/>
                  </a:cubicBezTo>
                  <a:cubicBezTo>
                    <a:pt x="140" y="123"/>
                    <a:pt x="140" y="127"/>
                    <a:pt x="140" y="132"/>
                  </a:cubicBezTo>
                  <a:cubicBezTo>
                    <a:pt x="140" y="145"/>
                    <a:pt x="140" y="159"/>
                    <a:pt x="140" y="172"/>
                  </a:cubicBezTo>
                  <a:cubicBezTo>
                    <a:pt x="140" y="186"/>
                    <a:pt x="140" y="199"/>
                    <a:pt x="140" y="212"/>
                  </a:cubicBezTo>
                  <a:cubicBezTo>
                    <a:pt x="140" y="219"/>
                    <a:pt x="137" y="222"/>
                    <a:pt x="130" y="222"/>
                  </a:cubicBezTo>
                  <a:close/>
                  <a:moveTo>
                    <a:pt x="240" y="365"/>
                  </a:moveTo>
                  <a:cubicBezTo>
                    <a:pt x="239" y="383"/>
                    <a:pt x="230" y="396"/>
                    <a:pt x="212" y="400"/>
                  </a:cubicBezTo>
                  <a:cubicBezTo>
                    <a:pt x="205" y="402"/>
                    <a:pt x="197" y="402"/>
                    <a:pt x="190" y="402"/>
                  </a:cubicBezTo>
                  <a:cubicBezTo>
                    <a:pt x="183" y="403"/>
                    <a:pt x="181" y="399"/>
                    <a:pt x="181" y="393"/>
                  </a:cubicBezTo>
                  <a:cubicBezTo>
                    <a:pt x="181" y="392"/>
                    <a:pt x="181" y="392"/>
                    <a:pt x="181" y="391"/>
                  </a:cubicBezTo>
                  <a:cubicBezTo>
                    <a:pt x="181" y="379"/>
                    <a:pt x="181" y="366"/>
                    <a:pt x="181" y="354"/>
                  </a:cubicBezTo>
                  <a:cubicBezTo>
                    <a:pt x="181" y="340"/>
                    <a:pt x="181" y="327"/>
                    <a:pt x="181" y="314"/>
                  </a:cubicBezTo>
                  <a:cubicBezTo>
                    <a:pt x="181" y="307"/>
                    <a:pt x="184" y="304"/>
                    <a:pt x="191" y="305"/>
                  </a:cubicBezTo>
                  <a:cubicBezTo>
                    <a:pt x="199" y="305"/>
                    <a:pt x="208" y="304"/>
                    <a:pt x="216" y="307"/>
                  </a:cubicBezTo>
                  <a:cubicBezTo>
                    <a:pt x="243" y="318"/>
                    <a:pt x="241" y="342"/>
                    <a:pt x="240" y="3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09728" tIns="54864" rIns="109728" bIns="54864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grpSp>
        <p:nvGrpSpPr>
          <p:cNvPr id="9" name="Group 77">
            <a:extLst>
              <a:ext uri="{FF2B5EF4-FFF2-40B4-BE49-F238E27FC236}">
                <a16:creationId xmlns:a16="http://schemas.microsoft.com/office/drawing/2014/main" id="{C2576507-DD8A-12BE-6BCB-638E58BB35F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567906" y="1677077"/>
            <a:ext cx="1494589" cy="1097280"/>
            <a:chOff x="3930" y="2424"/>
            <a:chExt cx="1832" cy="1345"/>
          </a:xfrm>
          <a:solidFill>
            <a:srgbClr val="004B8D"/>
          </a:solidFill>
        </p:grpSpPr>
        <p:sp>
          <p:nvSpPr>
            <p:cNvPr id="10" name="Freeform 78">
              <a:extLst>
                <a:ext uri="{FF2B5EF4-FFF2-40B4-BE49-F238E27FC236}">
                  <a16:creationId xmlns:a16="http://schemas.microsoft.com/office/drawing/2014/main" id="{243D32B5-6707-9C65-F217-3DFAF95B09E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930" y="2424"/>
              <a:ext cx="1832" cy="1345"/>
            </a:xfrm>
            <a:custGeom>
              <a:avLst/>
              <a:gdLst>
                <a:gd name="T0" fmla="*/ 722 w 880"/>
                <a:gd name="T1" fmla="*/ 15 h 644"/>
                <a:gd name="T2" fmla="*/ 14 w 880"/>
                <a:gd name="T3" fmla="*/ 0 h 644"/>
                <a:gd name="T4" fmla="*/ 0 w 880"/>
                <a:gd name="T5" fmla="*/ 539 h 644"/>
                <a:gd name="T6" fmla="*/ 569 w 880"/>
                <a:gd name="T7" fmla="*/ 554 h 644"/>
                <a:gd name="T8" fmla="*/ 880 w 880"/>
                <a:gd name="T9" fmla="*/ 481 h 644"/>
                <a:gd name="T10" fmla="*/ 217 w 880"/>
                <a:gd name="T11" fmla="*/ 216 h 644"/>
                <a:gd name="T12" fmla="*/ 195 w 880"/>
                <a:gd name="T13" fmla="*/ 219 h 644"/>
                <a:gd name="T14" fmla="*/ 189 w 880"/>
                <a:gd name="T15" fmla="*/ 418 h 644"/>
                <a:gd name="T16" fmla="*/ 183 w 880"/>
                <a:gd name="T17" fmla="*/ 219 h 644"/>
                <a:gd name="T18" fmla="*/ 161 w 880"/>
                <a:gd name="T19" fmla="*/ 216 h 644"/>
                <a:gd name="T20" fmla="*/ 165 w 880"/>
                <a:gd name="T21" fmla="*/ 194 h 644"/>
                <a:gd name="T22" fmla="*/ 183 w 880"/>
                <a:gd name="T23" fmla="*/ 142 h 644"/>
                <a:gd name="T24" fmla="*/ 195 w 880"/>
                <a:gd name="T25" fmla="*/ 142 h 644"/>
                <a:gd name="T26" fmla="*/ 213 w 880"/>
                <a:gd name="T27" fmla="*/ 194 h 644"/>
                <a:gd name="T28" fmla="*/ 217 w 880"/>
                <a:gd name="T29" fmla="*/ 216 h 644"/>
                <a:gd name="T30" fmla="*/ 398 w 880"/>
                <a:gd name="T31" fmla="*/ 361 h 644"/>
                <a:gd name="T32" fmla="*/ 380 w 880"/>
                <a:gd name="T33" fmla="*/ 412 h 644"/>
                <a:gd name="T34" fmla="*/ 368 w 880"/>
                <a:gd name="T35" fmla="*/ 412 h 644"/>
                <a:gd name="T36" fmla="*/ 350 w 880"/>
                <a:gd name="T37" fmla="*/ 361 h 644"/>
                <a:gd name="T38" fmla="*/ 346 w 880"/>
                <a:gd name="T39" fmla="*/ 339 h 644"/>
                <a:gd name="T40" fmla="*/ 368 w 880"/>
                <a:gd name="T41" fmla="*/ 335 h 644"/>
                <a:gd name="T42" fmla="*/ 374 w 880"/>
                <a:gd name="T43" fmla="*/ 136 h 644"/>
                <a:gd name="T44" fmla="*/ 380 w 880"/>
                <a:gd name="T45" fmla="*/ 335 h 644"/>
                <a:gd name="T46" fmla="*/ 402 w 880"/>
                <a:gd name="T47" fmla="*/ 339 h 644"/>
                <a:gd name="T48" fmla="*/ 559 w 880"/>
                <a:gd name="T49" fmla="*/ 287 h 644"/>
                <a:gd name="T50" fmla="*/ 553 w 880"/>
                <a:gd name="T51" fmla="*/ 204 h 644"/>
                <a:gd name="T52" fmla="*/ 531 w 880"/>
                <a:gd name="T53" fmla="*/ 200 h 644"/>
                <a:gd name="T54" fmla="*/ 535 w 880"/>
                <a:gd name="T55" fmla="*/ 179 h 644"/>
                <a:gd name="T56" fmla="*/ 553 w 880"/>
                <a:gd name="T57" fmla="*/ 142 h 644"/>
                <a:gd name="T58" fmla="*/ 565 w 880"/>
                <a:gd name="T59" fmla="*/ 142 h 644"/>
                <a:gd name="T60" fmla="*/ 584 w 880"/>
                <a:gd name="T61" fmla="*/ 179 h 644"/>
                <a:gd name="T62" fmla="*/ 587 w 880"/>
                <a:gd name="T63" fmla="*/ 200 h 644"/>
                <a:gd name="T64" fmla="*/ 565 w 880"/>
                <a:gd name="T65" fmla="*/ 204 h 644"/>
                <a:gd name="T66" fmla="*/ 559 w 880"/>
                <a:gd name="T67" fmla="*/ 287 h 644"/>
                <a:gd name="T68" fmla="*/ 564 w 880"/>
                <a:gd name="T69" fmla="*/ 481 h 644"/>
                <a:gd name="T70" fmla="*/ 868 w 880"/>
                <a:gd name="T71" fmla="*/ 481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80" h="644">
                  <a:moveTo>
                    <a:pt x="722" y="317"/>
                  </a:moveTo>
                  <a:cubicBezTo>
                    <a:pt x="722" y="15"/>
                    <a:pt x="722" y="15"/>
                    <a:pt x="722" y="15"/>
                  </a:cubicBezTo>
                  <a:cubicBezTo>
                    <a:pt x="722" y="7"/>
                    <a:pt x="715" y="0"/>
                    <a:pt x="707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539"/>
                    <a:pt x="0" y="539"/>
                    <a:pt x="0" y="539"/>
                  </a:cubicBezTo>
                  <a:cubicBezTo>
                    <a:pt x="0" y="547"/>
                    <a:pt x="6" y="554"/>
                    <a:pt x="14" y="554"/>
                  </a:cubicBezTo>
                  <a:cubicBezTo>
                    <a:pt x="569" y="554"/>
                    <a:pt x="569" y="554"/>
                    <a:pt x="569" y="554"/>
                  </a:cubicBezTo>
                  <a:cubicBezTo>
                    <a:pt x="596" y="607"/>
                    <a:pt x="652" y="644"/>
                    <a:pt x="716" y="644"/>
                  </a:cubicBezTo>
                  <a:cubicBezTo>
                    <a:pt x="806" y="644"/>
                    <a:pt x="880" y="571"/>
                    <a:pt x="880" y="481"/>
                  </a:cubicBezTo>
                  <a:cubicBezTo>
                    <a:pt x="880" y="392"/>
                    <a:pt x="809" y="320"/>
                    <a:pt x="722" y="317"/>
                  </a:cubicBezTo>
                  <a:close/>
                  <a:moveTo>
                    <a:pt x="217" y="216"/>
                  </a:moveTo>
                  <a:cubicBezTo>
                    <a:pt x="217" y="218"/>
                    <a:pt x="215" y="219"/>
                    <a:pt x="213" y="219"/>
                  </a:cubicBezTo>
                  <a:cubicBezTo>
                    <a:pt x="195" y="219"/>
                    <a:pt x="195" y="219"/>
                    <a:pt x="195" y="219"/>
                  </a:cubicBezTo>
                  <a:cubicBezTo>
                    <a:pt x="195" y="412"/>
                    <a:pt x="195" y="412"/>
                    <a:pt x="195" y="412"/>
                  </a:cubicBezTo>
                  <a:cubicBezTo>
                    <a:pt x="195" y="415"/>
                    <a:pt x="193" y="418"/>
                    <a:pt x="189" y="418"/>
                  </a:cubicBezTo>
                  <a:cubicBezTo>
                    <a:pt x="186" y="418"/>
                    <a:pt x="183" y="415"/>
                    <a:pt x="183" y="412"/>
                  </a:cubicBezTo>
                  <a:cubicBezTo>
                    <a:pt x="183" y="219"/>
                    <a:pt x="183" y="219"/>
                    <a:pt x="183" y="219"/>
                  </a:cubicBezTo>
                  <a:cubicBezTo>
                    <a:pt x="165" y="219"/>
                    <a:pt x="165" y="219"/>
                    <a:pt x="165" y="219"/>
                  </a:cubicBezTo>
                  <a:cubicBezTo>
                    <a:pt x="163" y="219"/>
                    <a:pt x="161" y="218"/>
                    <a:pt x="161" y="216"/>
                  </a:cubicBezTo>
                  <a:cubicBezTo>
                    <a:pt x="161" y="198"/>
                    <a:pt x="161" y="198"/>
                    <a:pt x="161" y="198"/>
                  </a:cubicBezTo>
                  <a:cubicBezTo>
                    <a:pt x="161" y="195"/>
                    <a:pt x="163" y="194"/>
                    <a:pt x="165" y="194"/>
                  </a:cubicBezTo>
                  <a:cubicBezTo>
                    <a:pt x="183" y="194"/>
                    <a:pt x="183" y="194"/>
                    <a:pt x="183" y="194"/>
                  </a:cubicBezTo>
                  <a:cubicBezTo>
                    <a:pt x="183" y="142"/>
                    <a:pt x="183" y="142"/>
                    <a:pt x="183" y="142"/>
                  </a:cubicBezTo>
                  <a:cubicBezTo>
                    <a:pt x="183" y="138"/>
                    <a:pt x="186" y="136"/>
                    <a:pt x="189" y="136"/>
                  </a:cubicBezTo>
                  <a:cubicBezTo>
                    <a:pt x="193" y="136"/>
                    <a:pt x="195" y="138"/>
                    <a:pt x="195" y="142"/>
                  </a:cubicBezTo>
                  <a:cubicBezTo>
                    <a:pt x="195" y="194"/>
                    <a:pt x="195" y="194"/>
                    <a:pt x="195" y="194"/>
                  </a:cubicBezTo>
                  <a:cubicBezTo>
                    <a:pt x="213" y="194"/>
                    <a:pt x="213" y="194"/>
                    <a:pt x="213" y="194"/>
                  </a:cubicBezTo>
                  <a:cubicBezTo>
                    <a:pt x="215" y="194"/>
                    <a:pt x="217" y="195"/>
                    <a:pt x="217" y="198"/>
                  </a:cubicBezTo>
                  <a:lnTo>
                    <a:pt x="217" y="216"/>
                  </a:lnTo>
                  <a:close/>
                  <a:moveTo>
                    <a:pt x="402" y="357"/>
                  </a:moveTo>
                  <a:cubicBezTo>
                    <a:pt x="402" y="359"/>
                    <a:pt x="400" y="361"/>
                    <a:pt x="398" y="361"/>
                  </a:cubicBezTo>
                  <a:cubicBezTo>
                    <a:pt x="380" y="361"/>
                    <a:pt x="380" y="361"/>
                    <a:pt x="380" y="361"/>
                  </a:cubicBezTo>
                  <a:cubicBezTo>
                    <a:pt x="380" y="412"/>
                    <a:pt x="380" y="412"/>
                    <a:pt x="380" y="412"/>
                  </a:cubicBezTo>
                  <a:cubicBezTo>
                    <a:pt x="380" y="415"/>
                    <a:pt x="378" y="418"/>
                    <a:pt x="374" y="418"/>
                  </a:cubicBezTo>
                  <a:cubicBezTo>
                    <a:pt x="371" y="418"/>
                    <a:pt x="368" y="415"/>
                    <a:pt x="368" y="412"/>
                  </a:cubicBezTo>
                  <a:cubicBezTo>
                    <a:pt x="368" y="361"/>
                    <a:pt x="368" y="361"/>
                    <a:pt x="368" y="361"/>
                  </a:cubicBezTo>
                  <a:cubicBezTo>
                    <a:pt x="350" y="361"/>
                    <a:pt x="350" y="361"/>
                    <a:pt x="350" y="361"/>
                  </a:cubicBezTo>
                  <a:cubicBezTo>
                    <a:pt x="348" y="361"/>
                    <a:pt x="346" y="359"/>
                    <a:pt x="346" y="357"/>
                  </a:cubicBezTo>
                  <a:cubicBezTo>
                    <a:pt x="346" y="339"/>
                    <a:pt x="346" y="339"/>
                    <a:pt x="346" y="339"/>
                  </a:cubicBezTo>
                  <a:cubicBezTo>
                    <a:pt x="346" y="337"/>
                    <a:pt x="348" y="335"/>
                    <a:pt x="350" y="335"/>
                  </a:cubicBezTo>
                  <a:cubicBezTo>
                    <a:pt x="368" y="335"/>
                    <a:pt x="368" y="335"/>
                    <a:pt x="368" y="335"/>
                  </a:cubicBezTo>
                  <a:cubicBezTo>
                    <a:pt x="368" y="142"/>
                    <a:pt x="368" y="142"/>
                    <a:pt x="368" y="142"/>
                  </a:cubicBezTo>
                  <a:cubicBezTo>
                    <a:pt x="368" y="138"/>
                    <a:pt x="371" y="136"/>
                    <a:pt x="374" y="136"/>
                  </a:cubicBezTo>
                  <a:cubicBezTo>
                    <a:pt x="378" y="136"/>
                    <a:pt x="380" y="138"/>
                    <a:pt x="380" y="142"/>
                  </a:cubicBezTo>
                  <a:cubicBezTo>
                    <a:pt x="380" y="335"/>
                    <a:pt x="380" y="335"/>
                    <a:pt x="380" y="335"/>
                  </a:cubicBezTo>
                  <a:cubicBezTo>
                    <a:pt x="398" y="335"/>
                    <a:pt x="398" y="335"/>
                    <a:pt x="398" y="335"/>
                  </a:cubicBezTo>
                  <a:cubicBezTo>
                    <a:pt x="400" y="335"/>
                    <a:pt x="402" y="337"/>
                    <a:pt x="402" y="339"/>
                  </a:cubicBezTo>
                  <a:lnTo>
                    <a:pt x="402" y="357"/>
                  </a:lnTo>
                  <a:close/>
                  <a:moveTo>
                    <a:pt x="559" y="287"/>
                  </a:moveTo>
                  <a:cubicBezTo>
                    <a:pt x="556" y="287"/>
                    <a:pt x="553" y="285"/>
                    <a:pt x="553" y="282"/>
                  </a:cubicBezTo>
                  <a:cubicBezTo>
                    <a:pt x="553" y="204"/>
                    <a:pt x="553" y="204"/>
                    <a:pt x="553" y="204"/>
                  </a:cubicBezTo>
                  <a:cubicBezTo>
                    <a:pt x="535" y="204"/>
                    <a:pt x="535" y="204"/>
                    <a:pt x="535" y="204"/>
                  </a:cubicBezTo>
                  <a:cubicBezTo>
                    <a:pt x="533" y="204"/>
                    <a:pt x="531" y="202"/>
                    <a:pt x="531" y="200"/>
                  </a:cubicBezTo>
                  <a:cubicBezTo>
                    <a:pt x="531" y="182"/>
                    <a:pt x="531" y="182"/>
                    <a:pt x="531" y="182"/>
                  </a:cubicBezTo>
                  <a:cubicBezTo>
                    <a:pt x="531" y="180"/>
                    <a:pt x="533" y="179"/>
                    <a:pt x="535" y="179"/>
                  </a:cubicBezTo>
                  <a:cubicBezTo>
                    <a:pt x="553" y="179"/>
                    <a:pt x="553" y="179"/>
                    <a:pt x="553" y="179"/>
                  </a:cubicBezTo>
                  <a:cubicBezTo>
                    <a:pt x="553" y="142"/>
                    <a:pt x="553" y="142"/>
                    <a:pt x="553" y="142"/>
                  </a:cubicBezTo>
                  <a:cubicBezTo>
                    <a:pt x="553" y="139"/>
                    <a:pt x="556" y="136"/>
                    <a:pt x="559" y="136"/>
                  </a:cubicBezTo>
                  <a:cubicBezTo>
                    <a:pt x="563" y="136"/>
                    <a:pt x="565" y="139"/>
                    <a:pt x="565" y="142"/>
                  </a:cubicBezTo>
                  <a:cubicBezTo>
                    <a:pt x="565" y="179"/>
                    <a:pt x="565" y="179"/>
                    <a:pt x="565" y="179"/>
                  </a:cubicBezTo>
                  <a:cubicBezTo>
                    <a:pt x="584" y="179"/>
                    <a:pt x="584" y="179"/>
                    <a:pt x="584" y="179"/>
                  </a:cubicBezTo>
                  <a:cubicBezTo>
                    <a:pt x="586" y="179"/>
                    <a:pt x="587" y="180"/>
                    <a:pt x="587" y="182"/>
                  </a:cubicBezTo>
                  <a:cubicBezTo>
                    <a:pt x="587" y="200"/>
                    <a:pt x="587" y="200"/>
                    <a:pt x="587" y="200"/>
                  </a:cubicBezTo>
                  <a:cubicBezTo>
                    <a:pt x="587" y="202"/>
                    <a:pt x="586" y="204"/>
                    <a:pt x="584" y="204"/>
                  </a:cubicBezTo>
                  <a:cubicBezTo>
                    <a:pt x="565" y="204"/>
                    <a:pt x="565" y="204"/>
                    <a:pt x="565" y="204"/>
                  </a:cubicBezTo>
                  <a:cubicBezTo>
                    <a:pt x="565" y="282"/>
                    <a:pt x="565" y="282"/>
                    <a:pt x="565" y="282"/>
                  </a:cubicBezTo>
                  <a:cubicBezTo>
                    <a:pt x="565" y="285"/>
                    <a:pt x="563" y="287"/>
                    <a:pt x="559" y="287"/>
                  </a:cubicBezTo>
                  <a:close/>
                  <a:moveTo>
                    <a:pt x="716" y="633"/>
                  </a:moveTo>
                  <a:cubicBezTo>
                    <a:pt x="632" y="633"/>
                    <a:pt x="564" y="564"/>
                    <a:pt x="564" y="481"/>
                  </a:cubicBezTo>
                  <a:cubicBezTo>
                    <a:pt x="564" y="397"/>
                    <a:pt x="632" y="329"/>
                    <a:pt x="716" y="329"/>
                  </a:cubicBezTo>
                  <a:cubicBezTo>
                    <a:pt x="800" y="329"/>
                    <a:pt x="868" y="397"/>
                    <a:pt x="868" y="481"/>
                  </a:cubicBezTo>
                  <a:cubicBezTo>
                    <a:pt x="868" y="564"/>
                    <a:pt x="800" y="633"/>
                    <a:pt x="716" y="6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09728" tIns="54864" rIns="109728" bIns="54864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79">
              <a:extLst>
                <a:ext uri="{FF2B5EF4-FFF2-40B4-BE49-F238E27FC236}">
                  <a16:creationId xmlns:a16="http://schemas.microsoft.com/office/drawing/2014/main" id="{DBFBA2DD-F9DC-CD38-D3A6-FAE4540B802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7" y="3270"/>
              <a:ext cx="389" cy="324"/>
            </a:xfrm>
            <a:custGeom>
              <a:avLst/>
              <a:gdLst>
                <a:gd name="T0" fmla="*/ 181 w 187"/>
                <a:gd name="T1" fmla="*/ 5 h 155"/>
                <a:gd name="T2" fmla="*/ 161 w 187"/>
                <a:gd name="T3" fmla="*/ 7 h 155"/>
                <a:gd name="T4" fmla="*/ 67 w 187"/>
                <a:gd name="T5" fmla="*/ 116 h 155"/>
                <a:gd name="T6" fmla="*/ 22 w 187"/>
                <a:gd name="T7" fmla="*/ 81 h 155"/>
                <a:gd name="T8" fmla="*/ 3 w 187"/>
                <a:gd name="T9" fmla="*/ 84 h 155"/>
                <a:gd name="T10" fmla="*/ 0 w 187"/>
                <a:gd name="T11" fmla="*/ 94 h 155"/>
                <a:gd name="T12" fmla="*/ 5 w 187"/>
                <a:gd name="T13" fmla="*/ 103 h 155"/>
                <a:gd name="T14" fmla="*/ 71 w 187"/>
                <a:gd name="T15" fmla="*/ 155 h 155"/>
                <a:gd name="T16" fmla="*/ 182 w 187"/>
                <a:gd name="T17" fmla="*/ 25 h 155"/>
                <a:gd name="T18" fmla="*/ 181 w 187"/>
                <a:gd name="T19" fmla="*/ 5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7" h="155">
                  <a:moveTo>
                    <a:pt x="181" y="5"/>
                  </a:moveTo>
                  <a:cubicBezTo>
                    <a:pt x="175" y="0"/>
                    <a:pt x="166" y="1"/>
                    <a:pt x="161" y="7"/>
                  </a:cubicBezTo>
                  <a:cubicBezTo>
                    <a:pt x="67" y="116"/>
                    <a:pt x="67" y="116"/>
                    <a:pt x="67" y="116"/>
                  </a:cubicBezTo>
                  <a:cubicBezTo>
                    <a:pt x="22" y="81"/>
                    <a:pt x="22" y="81"/>
                    <a:pt x="22" y="81"/>
                  </a:cubicBezTo>
                  <a:cubicBezTo>
                    <a:pt x="16" y="77"/>
                    <a:pt x="8" y="78"/>
                    <a:pt x="3" y="84"/>
                  </a:cubicBezTo>
                  <a:cubicBezTo>
                    <a:pt x="1" y="87"/>
                    <a:pt x="0" y="90"/>
                    <a:pt x="0" y="94"/>
                  </a:cubicBezTo>
                  <a:cubicBezTo>
                    <a:pt x="1" y="98"/>
                    <a:pt x="2" y="101"/>
                    <a:pt x="5" y="103"/>
                  </a:cubicBezTo>
                  <a:cubicBezTo>
                    <a:pt x="71" y="155"/>
                    <a:pt x="71" y="155"/>
                    <a:pt x="71" y="155"/>
                  </a:cubicBezTo>
                  <a:cubicBezTo>
                    <a:pt x="182" y="25"/>
                    <a:pt x="182" y="25"/>
                    <a:pt x="182" y="25"/>
                  </a:cubicBezTo>
                  <a:cubicBezTo>
                    <a:pt x="187" y="19"/>
                    <a:pt x="187" y="10"/>
                    <a:pt x="18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09728" tIns="54864" rIns="109728" bIns="54864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7D80B23-0E76-21A4-431F-DA0F1412D3B7}"/>
              </a:ext>
            </a:extLst>
          </p:cNvPr>
          <p:cNvGrpSpPr/>
          <p:nvPr/>
        </p:nvGrpSpPr>
        <p:grpSpPr>
          <a:xfrm>
            <a:off x="2166059" y="1677077"/>
            <a:ext cx="1097280" cy="1097280"/>
            <a:chOff x="2012313" y="2521314"/>
            <a:chExt cx="914400" cy="914400"/>
          </a:xfrm>
          <a:solidFill>
            <a:srgbClr val="004B8D"/>
          </a:solidFill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EC6F05AF-E9D6-616E-E115-03052036CA3D}"/>
                </a:ext>
              </a:extLst>
            </p:cNvPr>
            <p:cNvSpPr/>
            <p:nvPr/>
          </p:nvSpPr>
          <p:spPr bwMode="auto">
            <a:xfrm>
              <a:off x="2012313" y="2521314"/>
              <a:ext cx="914400" cy="9144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  <a:effectLst/>
          </p:spPr>
          <p:txBody>
            <a:bodyPr wrap="square" rtlCol="0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3480" b="1">
                <a:solidFill>
                  <a:srgbClr val="FFFFFF"/>
                </a:solidFill>
              </a:endParaRPr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7293D07-E9E0-1346-9B31-9D1076C48F0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195193" y="2846050"/>
              <a:ext cx="548640" cy="0"/>
            </a:xfrm>
            <a:prstGeom prst="line">
              <a:avLst/>
            </a:prstGeom>
            <a:grpFill/>
            <a:ln w="76200" cap="rnd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BE0404EA-3B94-A2EA-5A50-D8AFA519B6A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195193" y="3089596"/>
              <a:ext cx="548640" cy="0"/>
            </a:xfrm>
            <a:prstGeom prst="line">
              <a:avLst/>
            </a:prstGeom>
            <a:grpFill/>
            <a:ln w="76200" cap="rnd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A36D4193-0318-61AD-4A4B-84C7A5E16940}"/>
              </a:ext>
            </a:extLst>
          </p:cNvPr>
          <p:cNvSpPr txBox="1">
            <a:spLocks/>
          </p:cNvSpPr>
          <p:nvPr/>
        </p:nvSpPr>
        <p:spPr>
          <a:xfrm>
            <a:off x="503237" y="3049895"/>
            <a:ext cx="4389120" cy="731520"/>
          </a:xfrm>
          <a:prstGeom prst="rect">
            <a:avLst/>
          </a:prstGeom>
          <a:solidFill>
            <a:srgbClr val="004B8D"/>
          </a:solidFill>
        </p:spPr>
        <p:txBody>
          <a:bodyPr vert="horz" lIns="91440" tIns="0" rIns="91440" bIns="0" rtlCol="0" anchor="ctr">
            <a:noAutofit/>
          </a:bodyPr>
          <a:lstStyle>
            <a:defPPr>
              <a:defRPr lang="en-US"/>
            </a:defPPr>
            <a:lvl1pPr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None/>
              <a:tabLst>
                <a:tab pos="225425" algn="l"/>
              </a:tabLst>
              <a:defRPr sz="2200">
                <a:solidFill>
                  <a:schemeClr val="bg1"/>
                </a:solidFill>
              </a:defRPr>
            </a:lvl1pPr>
            <a:lvl2pPr marL="627063" indent="-287338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–"/>
              <a:defRPr sz="1800"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2pPr>
            <a:lvl3pPr marL="914400" indent="-225425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800"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3pPr>
            <a:lvl4pPr marL="1254125" indent="-27781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–"/>
              <a:defRPr sz="1800"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4pPr>
            <a:lvl5pPr marL="1541463" indent="-22701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»"/>
              <a:defRPr sz="1800"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5pPr>
            <a:lvl6pPr marL="4023360" indent="-365760">
              <a:spcBef>
                <a:spcPct val="20000"/>
              </a:spcBef>
              <a:buFont typeface="Arial" panose="020B0604020202020204" pitchFamily="34" charset="0"/>
              <a:buChar char="•"/>
              <a:defRPr sz="3200"/>
            </a:lvl6pPr>
            <a:lvl7pPr marL="4754880" indent="-365760">
              <a:spcBef>
                <a:spcPct val="20000"/>
              </a:spcBef>
              <a:buFont typeface="Arial" panose="020B0604020202020204" pitchFamily="34" charset="0"/>
              <a:buChar char="•"/>
              <a:defRPr sz="3200"/>
            </a:lvl7pPr>
            <a:lvl8pPr marL="5486400" indent="-365760">
              <a:spcBef>
                <a:spcPct val="20000"/>
              </a:spcBef>
              <a:buFont typeface="Arial" panose="020B0604020202020204" pitchFamily="34" charset="0"/>
              <a:buChar char="•"/>
              <a:defRPr sz="3200"/>
            </a:lvl8pPr>
            <a:lvl9pPr marL="6217920" indent="-365760">
              <a:spcBef>
                <a:spcPct val="20000"/>
              </a:spcBef>
              <a:buFont typeface="Arial" panose="020B0604020202020204" pitchFamily="34" charset="0"/>
              <a:buChar char="•"/>
              <a:defRPr sz="3200"/>
            </a:lvl9pPr>
          </a:lstStyle>
          <a:p>
            <a:pPr defTabSz="1097280">
              <a:buClr>
                <a:srgbClr val="FFFFFF">
                  <a:lumMod val="50000"/>
                </a:srgbClr>
              </a:buClr>
              <a:tabLst>
                <a:tab pos="270510" algn="l"/>
              </a:tabLst>
              <a:defRPr/>
            </a:pPr>
            <a:r>
              <a:rPr lang="en-US" b="1" dirty="0">
                <a:solidFill>
                  <a:srgbClr val="FFFFFF"/>
                </a:solidFill>
                <a:latin typeface="Noto Sans"/>
              </a:rPr>
              <a:t>What is the</a:t>
            </a:r>
          </a:p>
          <a:p>
            <a:pPr defTabSz="1097280">
              <a:buClr>
                <a:srgbClr val="FFFFFF">
                  <a:lumMod val="50000"/>
                </a:srgbClr>
              </a:buClr>
              <a:tabLst>
                <a:tab pos="270510" algn="l"/>
              </a:tabLst>
              <a:defRPr/>
            </a:pPr>
            <a:r>
              <a:rPr lang="en-US" b="1" dirty="0">
                <a:solidFill>
                  <a:srgbClr val="FFFFFF"/>
                </a:solidFill>
                <a:latin typeface="Noto Sans"/>
              </a:rPr>
              <a:t>DeltaV Flex System?</a:t>
            </a:r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737B3870-7F3F-6B51-F66C-E8371C963646}"/>
              </a:ext>
            </a:extLst>
          </p:cNvPr>
          <p:cNvSpPr txBox="1">
            <a:spLocks/>
          </p:cNvSpPr>
          <p:nvPr/>
        </p:nvSpPr>
        <p:spPr>
          <a:xfrm>
            <a:off x="5120639" y="3049895"/>
            <a:ext cx="4389120" cy="731520"/>
          </a:xfrm>
          <a:prstGeom prst="rect">
            <a:avLst/>
          </a:prstGeom>
          <a:solidFill>
            <a:srgbClr val="004B8D"/>
          </a:solidFill>
        </p:spPr>
        <p:txBody>
          <a:bodyPr vert="horz" lIns="91440" tIns="0" rIns="91440" bIns="0" rtlCol="0" anchor="ctr">
            <a:noAutofit/>
          </a:bodyPr>
          <a:lstStyle>
            <a:lvl1pPr marL="0" indent="0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None/>
              <a:tabLst>
                <a:tab pos="225425" algn="l"/>
              </a:tabLst>
              <a:defRPr lang="en-US" sz="1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7063" indent="-287338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2pPr>
            <a:lvl3pPr marL="914400" indent="-225425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3pPr>
            <a:lvl4pPr marL="1254125" indent="-277813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4pPr>
            <a:lvl5pPr marL="1541463" indent="-227013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5pPr>
            <a:lvl6pPr marL="402336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5488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8640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1792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755648">
              <a:spcBef>
                <a:spcPts val="0"/>
              </a:spcBef>
              <a:spcAft>
                <a:spcPts val="0"/>
              </a:spcAft>
              <a:buClr>
                <a:srgbClr val="FFFFFF">
                  <a:lumMod val="50000"/>
                </a:srgbClr>
              </a:buClr>
              <a:tabLst>
                <a:tab pos="270510" algn="l"/>
              </a:tabLst>
              <a:defRPr/>
            </a:pPr>
            <a:r>
              <a:rPr lang="en-US" sz="2200" b="1" dirty="0">
                <a:solidFill>
                  <a:srgbClr val="FFFFFF"/>
                </a:solidFill>
                <a:latin typeface="Noto Sans"/>
              </a:rPr>
              <a:t>What does this</a:t>
            </a:r>
          </a:p>
          <a:p>
            <a:pPr algn="ctr" defTabSz="1755648">
              <a:spcBef>
                <a:spcPts val="0"/>
              </a:spcBef>
              <a:spcAft>
                <a:spcPts val="0"/>
              </a:spcAft>
              <a:buClr>
                <a:srgbClr val="FFFFFF">
                  <a:lumMod val="50000"/>
                </a:srgbClr>
              </a:buClr>
              <a:tabLst>
                <a:tab pos="270510" algn="l"/>
              </a:tabLst>
              <a:defRPr/>
            </a:pPr>
            <a:r>
              <a:rPr lang="en-US" sz="2200" b="1" dirty="0">
                <a:solidFill>
                  <a:srgbClr val="FFFFFF"/>
                </a:solidFill>
                <a:latin typeface="Noto Sans"/>
              </a:rPr>
              <a:t>subscription offering do?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F5E9F2A-77A6-2465-6388-3CD31D60A20F}"/>
              </a:ext>
            </a:extLst>
          </p:cNvPr>
          <p:cNvSpPr txBox="1"/>
          <p:nvPr/>
        </p:nvSpPr>
        <p:spPr>
          <a:xfrm>
            <a:off x="503237" y="3754744"/>
            <a:ext cx="4389120" cy="26815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91440" tIns="91440" rIns="91440" bIns="91440" rtlCol="0" anchor="t">
            <a:noAutofit/>
          </a:bodyPr>
          <a:lstStyle/>
          <a:p>
            <a:pPr defTabSz="1097280">
              <a:spcBef>
                <a:spcPts val="720"/>
              </a:spcBef>
              <a:spcAft>
                <a:spcPts val="720"/>
              </a:spcAft>
              <a:defRPr/>
            </a:pPr>
            <a:r>
              <a:rPr lang="en-US" sz="1920" b="1" dirty="0">
                <a:solidFill>
                  <a:srgbClr val="000000"/>
                </a:solidFill>
                <a:latin typeface="Noto Sans"/>
                <a:ea typeface="Noto Sans"/>
                <a:cs typeface="Noto Sans"/>
              </a:rPr>
              <a:t>Full-blown DeltaV</a:t>
            </a:r>
            <a:r>
              <a:rPr lang="en-US" sz="1920" dirty="0">
                <a:solidFill>
                  <a:srgbClr val="000000"/>
                </a:solidFill>
                <a:latin typeface="Noto Sans"/>
                <a:ea typeface="Noto Sans"/>
                <a:cs typeface="Noto Sans"/>
              </a:rPr>
              <a:t> DCS Systems that combines</a:t>
            </a:r>
            <a:r>
              <a:rPr lang="en-US" sz="1920" b="1" dirty="0">
                <a:solidFill>
                  <a:srgbClr val="000000"/>
                </a:solidFill>
                <a:latin typeface="Noto Sans"/>
                <a:ea typeface="Noto Sans"/>
                <a:cs typeface="Noto Sans"/>
              </a:rPr>
              <a:t> term-based software and product support</a:t>
            </a:r>
            <a:endParaRPr lang="en-US" sz="1920" dirty="0">
              <a:solidFill>
                <a:srgbClr val="000000"/>
              </a:solidFill>
              <a:latin typeface="Noto Sans" panose="020B0502040504020204" pitchFamily="34" charset="0"/>
              <a:ea typeface="Noto Sans" panose="020B0502040504020204" pitchFamily="34" charset="0"/>
              <a:cs typeface="Noto Sans" panose="020B0502040504020204" pitchFamily="34" charset="0"/>
            </a:endParaRPr>
          </a:p>
          <a:p>
            <a:pPr>
              <a:spcBef>
                <a:spcPts val="720"/>
              </a:spcBef>
              <a:spcAft>
                <a:spcPts val="720"/>
              </a:spcAft>
              <a:defRPr/>
            </a:pPr>
            <a:r>
              <a:rPr lang="en-US" sz="1920" dirty="0">
                <a:solidFill>
                  <a:srgbClr val="000000"/>
                </a:solidFill>
                <a:latin typeface="Noto Sans"/>
                <a:ea typeface="Noto Sans"/>
                <a:cs typeface="Noto Sans"/>
              </a:rPr>
              <a:t>Attractive for R&amp;D Labs, Pilot Programs and OEM Skids.</a:t>
            </a:r>
            <a:endParaRPr lang="en-US" sz="1920" dirty="0">
              <a:solidFill>
                <a:srgbClr val="000000"/>
              </a:solidFill>
              <a:latin typeface="Noto Sans" panose="020B0502040504020204" pitchFamily="34" charset="0"/>
              <a:ea typeface="Noto Sans" panose="020B0502040504020204" pitchFamily="34" charset="0"/>
              <a:cs typeface="Noto Sans" panose="020B0502040504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2EA6C95-BB91-BEA5-BB31-8580917AB33B}"/>
              </a:ext>
            </a:extLst>
          </p:cNvPr>
          <p:cNvSpPr txBox="1"/>
          <p:nvPr/>
        </p:nvSpPr>
        <p:spPr>
          <a:xfrm>
            <a:off x="5120639" y="3754743"/>
            <a:ext cx="4389120" cy="268153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91440" tIns="91440" rIns="91440" bIns="91440" rtlCol="0" anchor="t">
            <a:noAutofit/>
          </a:bodyPr>
          <a:lstStyle>
            <a:defPPr>
              <a:defRPr lang="en-US"/>
            </a:defPPr>
            <a:lvl1pPr>
              <a:defRPr sz="1800">
                <a:solidFill>
                  <a:srgbClr val="262728"/>
                </a:solidFill>
                <a:latin typeface="Noto Sans" panose="020B0502040504020204" pitchFamily="34" charset="0"/>
              </a:defRPr>
            </a:lvl1pPr>
          </a:lstStyle>
          <a:p>
            <a:pPr>
              <a:spcBef>
                <a:spcPts val="720"/>
              </a:spcBef>
              <a:spcAft>
                <a:spcPts val="720"/>
              </a:spcAft>
            </a:pPr>
            <a:r>
              <a:rPr lang="en-US" sz="1920" dirty="0">
                <a:latin typeface="Noto Sans"/>
                <a:ea typeface="Noto Sans"/>
                <a:cs typeface="Noto Sans"/>
              </a:rPr>
              <a:t>Enables a more gradual addition of capacity and/or functionality, allowing to </a:t>
            </a:r>
            <a:r>
              <a:rPr lang="en-US" sz="1920" b="1" dirty="0">
                <a:latin typeface="Noto Sans"/>
                <a:ea typeface="Noto Sans"/>
                <a:cs typeface="Noto Sans"/>
              </a:rPr>
              <a:t>pay only for what you need, when you need it</a:t>
            </a:r>
          </a:p>
          <a:p>
            <a:pPr>
              <a:spcBef>
                <a:spcPts val="720"/>
              </a:spcBef>
              <a:spcAft>
                <a:spcPts val="720"/>
              </a:spcAft>
            </a:pPr>
            <a:r>
              <a:rPr lang="en-US" sz="1920" dirty="0">
                <a:latin typeface="Noto Sans"/>
                <a:ea typeface="Noto Sans"/>
                <a:cs typeface="Noto Sans"/>
              </a:rPr>
              <a:t>This </a:t>
            </a:r>
            <a:r>
              <a:rPr lang="en-US" sz="1920" b="1" dirty="0">
                <a:latin typeface="Noto Sans"/>
                <a:ea typeface="Noto Sans"/>
                <a:cs typeface="Noto Sans"/>
              </a:rPr>
              <a:t>reduces engineering hours and eliminates overdesign </a:t>
            </a:r>
            <a:r>
              <a:rPr lang="en-US" sz="1920" dirty="0">
                <a:latin typeface="Noto Sans"/>
                <a:ea typeface="Noto Sans"/>
                <a:cs typeface="Noto Sans"/>
              </a:rPr>
              <a:t>for potential future expansion.</a:t>
            </a:r>
          </a:p>
          <a:p>
            <a:pPr>
              <a:spcBef>
                <a:spcPts val="720"/>
              </a:spcBef>
              <a:spcAft>
                <a:spcPts val="720"/>
              </a:spcAft>
            </a:pPr>
            <a:endParaRPr lang="en-US" sz="1920" b="1" dirty="0">
              <a:latin typeface="Noto Sans"/>
              <a:ea typeface="Noto Sans"/>
              <a:cs typeface="Noto Sans"/>
            </a:endParaRPr>
          </a:p>
          <a:p>
            <a:pPr>
              <a:spcBef>
                <a:spcPts val="720"/>
              </a:spcBef>
              <a:spcAft>
                <a:spcPts val="720"/>
              </a:spcAft>
            </a:pPr>
            <a:endParaRPr lang="en-US" sz="1920" b="1" dirty="0">
              <a:latin typeface="Noto Sans"/>
              <a:ea typeface="Noto Sans"/>
              <a:cs typeface="Noto Sans"/>
            </a:endParaRPr>
          </a:p>
          <a:p>
            <a:pPr>
              <a:spcBef>
                <a:spcPts val="720"/>
              </a:spcBef>
              <a:spcAft>
                <a:spcPts val="720"/>
              </a:spcAft>
            </a:pPr>
            <a:endParaRPr lang="en-US" sz="1920" dirty="0">
              <a:ea typeface="Noto Sans" panose="020B0502040504020204" pitchFamily="34" charset="0"/>
              <a:cs typeface="Noto Sans" panose="020B0502040504020204" pitchFamily="34" charset="0"/>
            </a:endParaRPr>
          </a:p>
          <a:p>
            <a:pPr defTabSz="1097280">
              <a:defRPr/>
            </a:pPr>
            <a:endParaRPr lang="en-US" sz="1920" dirty="0">
              <a:solidFill>
                <a:srgbClr val="000000"/>
              </a:solidFill>
              <a:ea typeface="Noto Sans" panose="020B0502040504020204" pitchFamily="34" charset="0"/>
              <a:cs typeface="Noto Sans" panose="020B0502040504020204" pitchFamily="34" charset="0"/>
            </a:endParaRP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F1F58942-3B5B-43D0-D8CE-49E23A90DA33}"/>
              </a:ext>
            </a:extLst>
          </p:cNvPr>
          <p:cNvSpPr txBox="1">
            <a:spLocks/>
          </p:cNvSpPr>
          <p:nvPr/>
        </p:nvSpPr>
        <p:spPr>
          <a:xfrm>
            <a:off x="9738042" y="3049895"/>
            <a:ext cx="4389120" cy="731520"/>
          </a:xfrm>
          <a:prstGeom prst="rect">
            <a:avLst/>
          </a:prstGeom>
          <a:solidFill>
            <a:srgbClr val="004B8D"/>
          </a:solidFill>
        </p:spPr>
        <p:txBody>
          <a:bodyPr vert="horz" lIns="91440" tIns="0" rIns="91440" bIns="0" rtlCol="0" anchor="ctr">
            <a:noAutofit/>
          </a:bodyPr>
          <a:lstStyle>
            <a:defPPr>
              <a:defRPr lang="en-US"/>
            </a:defPPr>
            <a:lvl1pPr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None/>
              <a:tabLst>
                <a:tab pos="225425" algn="l"/>
              </a:tabLst>
              <a:defRPr sz="2200">
                <a:solidFill>
                  <a:schemeClr val="bg1"/>
                </a:solidFill>
              </a:defRPr>
            </a:lvl1pPr>
            <a:lvl2pPr marL="627063" indent="-287338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–"/>
              <a:defRPr sz="1800"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2pPr>
            <a:lvl3pPr marL="914400" indent="-225425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•"/>
              <a:defRPr sz="1800"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3pPr>
            <a:lvl4pPr marL="1254125" indent="-27781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–"/>
              <a:defRPr sz="1800"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4pPr>
            <a:lvl5pPr marL="1541463" indent="-22701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1">
                  <a:lumMod val="50000"/>
                </a:schemeClr>
              </a:buClr>
              <a:buFont typeface="Arial" panose="020B0604020202020204" pitchFamily="34" charset="0"/>
              <a:buChar char="»"/>
              <a:defRPr sz="1800"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5pPr>
            <a:lvl6pPr marL="4023360" indent="-365760">
              <a:spcBef>
                <a:spcPct val="20000"/>
              </a:spcBef>
              <a:buFont typeface="Arial" panose="020B0604020202020204" pitchFamily="34" charset="0"/>
              <a:buChar char="•"/>
              <a:defRPr sz="3200"/>
            </a:lvl6pPr>
            <a:lvl7pPr marL="4754880" indent="-365760">
              <a:spcBef>
                <a:spcPct val="20000"/>
              </a:spcBef>
              <a:buFont typeface="Arial" panose="020B0604020202020204" pitchFamily="34" charset="0"/>
              <a:buChar char="•"/>
              <a:defRPr sz="3200"/>
            </a:lvl7pPr>
            <a:lvl8pPr marL="5486400" indent="-365760">
              <a:spcBef>
                <a:spcPct val="20000"/>
              </a:spcBef>
              <a:buFont typeface="Arial" panose="020B0604020202020204" pitchFamily="34" charset="0"/>
              <a:buChar char="•"/>
              <a:defRPr sz="3200"/>
            </a:lvl8pPr>
            <a:lvl9pPr marL="6217920" indent="-365760">
              <a:spcBef>
                <a:spcPct val="20000"/>
              </a:spcBef>
              <a:buFont typeface="Arial" panose="020B0604020202020204" pitchFamily="34" charset="0"/>
              <a:buChar char="•"/>
              <a:defRPr sz="3200"/>
            </a:lvl9pPr>
          </a:lstStyle>
          <a:p>
            <a:pPr defTabSz="1097280">
              <a:buClr>
                <a:srgbClr val="FFFFFF">
                  <a:lumMod val="50000"/>
                </a:srgbClr>
              </a:buClr>
              <a:tabLst>
                <a:tab pos="270510" algn="l"/>
              </a:tabLst>
              <a:defRPr/>
            </a:pPr>
            <a:r>
              <a:rPr lang="en-US" b="1" dirty="0">
                <a:solidFill>
                  <a:srgbClr val="FFFFFF"/>
                </a:solidFill>
                <a:latin typeface="Noto Sans"/>
              </a:rPr>
              <a:t>What advantages does DeltaV Flex have?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8FE6EE8-CFC5-3273-DD59-55848306954D}"/>
              </a:ext>
            </a:extLst>
          </p:cNvPr>
          <p:cNvSpPr txBox="1"/>
          <p:nvPr/>
        </p:nvSpPr>
        <p:spPr>
          <a:xfrm>
            <a:off x="9738042" y="3754743"/>
            <a:ext cx="4389120" cy="268153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91440" tIns="91440" rIns="91440" bIns="91440" rtlCol="0" anchor="t">
            <a:noAutofit/>
          </a:bodyPr>
          <a:lstStyle>
            <a:defPPr>
              <a:defRPr lang="en-US"/>
            </a:defPPr>
            <a:lvl1pPr>
              <a:defRPr sz="1800">
                <a:solidFill>
                  <a:srgbClr val="262728"/>
                </a:solidFill>
                <a:latin typeface="Noto Sans" panose="020B0502040504020204" pitchFamily="34" charset="0"/>
              </a:defRPr>
            </a:lvl1pPr>
          </a:lstStyle>
          <a:p>
            <a:r>
              <a:rPr lang="en-US" sz="1920" dirty="0">
                <a:ea typeface="Noto Sans" panose="020B0502040504020204" pitchFamily="34" charset="0"/>
                <a:cs typeface="Noto Sans" panose="020B0502040504020204" pitchFamily="34" charset="0"/>
              </a:rPr>
              <a:t>DeltaV Flex </a:t>
            </a:r>
            <a:r>
              <a:rPr lang="en-US" sz="1920" b="1" dirty="0">
                <a:ea typeface="Noto Sans" panose="020B0502040504020204" pitchFamily="34" charset="0"/>
                <a:cs typeface="Noto Sans" panose="020B0502040504020204" pitchFamily="34" charset="0"/>
              </a:rPr>
              <a:t>lowers the initial capital investment</a:t>
            </a:r>
            <a:r>
              <a:rPr lang="en-US" sz="1920" dirty="0">
                <a:ea typeface="Noto Sans" panose="020B0502040504020204" pitchFamily="34" charset="0"/>
                <a:cs typeface="Noto Sans" panose="020B0502040504020204" pitchFamily="34" charset="0"/>
              </a:rPr>
              <a:t> required to implement a DeltaV system: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920" dirty="0">
                <a:ea typeface="Noto Sans" panose="020B0502040504020204" pitchFamily="34" charset="0"/>
                <a:cs typeface="Noto Sans" panose="020B0502040504020204" pitchFamily="34" charset="0"/>
              </a:rPr>
              <a:t>accelerating returns on investment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920" dirty="0">
                <a:ea typeface="Noto Sans" panose="020B0502040504020204" pitchFamily="34" charset="0"/>
                <a:cs typeface="Noto Sans" panose="020B0502040504020204" pitchFamily="34" charset="0"/>
              </a:rPr>
              <a:t>reducing operational risk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920" dirty="0">
                <a:ea typeface="Noto Sans" panose="020B0502040504020204" pitchFamily="34" charset="0"/>
                <a:cs typeface="Noto Sans" panose="020B0502040504020204" pitchFamily="34" charset="0"/>
              </a:rPr>
              <a:t>and providing access to the latest DeltaV DCS innovations</a:t>
            </a:r>
          </a:p>
          <a:p>
            <a:pPr defTabSz="1097280">
              <a:defRPr/>
            </a:pPr>
            <a:endParaRPr lang="en-US" dirty="0">
              <a:ea typeface="Noto Sans" panose="020B0502040504020204" pitchFamily="34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13671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>
            <a:extLst>
              <a:ext uri="{FF2B5EF4-FFF2-40B4-BE49-F238E27FC236}">
                <a16:creationId xmlns:a16="http://schemas.microsoft.com/office/drawing/2014/main" id="{394F4D30-0A9B-235E-370B-C7ADD3F5C1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0497" y="1999705"/>
            <a:ext cx="2555857" cy="3831915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A98F138F-8B59-CA7C-A1B9-4071BE5C0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OEM Skid Example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D859829-E560-CE2F-565A-A12E1D477F7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8093" y="1999705"/>
            <a:ext cx="2555857" cy="3831915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7A2E936-C578-BC69-6C22-FF519BFAA5CB}"/>
              </a:ext>
            </a:extLst>
          </p:cNvPr>
          <p:cNvSpPr/>
          <p:nvPr/>
        </p:nvSpPr>
        <p:spPr bwMode="auto">
          <a:xfrm>
            <a:off x="2692891" y="5316916"/>
            <a:ext cx="3059306" cy="29579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>
                <a:solidFill>
                  <a:srgbClr val="FFFFFF"/>
                </a:solidFill>
                <a:latin typeface="Noto Sans"/>
                <a:ea typeface="Noto Sans"/>
                <a:cs typeface="Noto Sans"/>
              </a:rPr>
              <a:t>Non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-</a:t>
            </a:r>
            <a:r>
              <a:rPr lang="en-US" sz="1600" b="1">
                <a:solidFill>
                  <a:srgbClr val="FFFFFF"/>
                </a:solidFill>
                <a:latin typeface="Noto Sans"/>
                <a:ea typeface="Noto Sans"/>
                <a:cs typeface="Noto Sans"/>
              </a:rPr>
              <a:t>Integrated Skid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4B4BFEBB-4AAA-8C45-7085-2226E9C07A2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170" t="6742" r="6494" b="3411"/>
          <a:stretch/>
        </p:blipFill>
        <p:spPr>
          <a:xfrm>
            <a:off x="5418568" y="3621516"/>
            <a:ext cx="650096" cy="548354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AF2EE68C-954D-1447-82B8-01A107880B8C}"/>
              </a:ext>
            </a:extLst>
          </p:cNvPr>
          <p:cNvSpPr txBox="1"/>
          <p:nvPr/>
        </p:nvSpPr>
        <p:spPr>
          <a:xfrm>
            <a:off x="5664661" y="2678321"/>
            <a:ext cx="978011" cy="430887"/>
          </a:xfrm>
          <a:prstGeom prst="rect">
            <a:avLst/>
          </a:prstGeom>
          <a:solidFill>
            <a:schemeClr val="tx1"/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"/>
                <a:ea typeface="Noto Sans"/>
                <a:cs typeface="Noto Sans"/>
              </a:rPr>
              <a:t>ProPLUS for DeltaV Flex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B543275-C7AC-6982-3DE4-F7CFD0BB7639}"/>
              </a:ext>
            </a:extLst>
          </p:cNvPr>
          <p:cNvSpPr/>
          <p:nvPr/>
        </p:nvSpPr>
        <p:spPr bwMode="auto">
          <a:xfrm>
            <a:off x="8643093" y="5316916"/>
            <a:ext cx="3059306" cy="29579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>
                <a:solidFill>
                  <a:srgbClr val="FFFFFF"/>
                </a:solidFill>
                <a:latin typeface="Noto Sans"/>
                <a:ea typeface="Noto Sans"/>
                <a:cs typeface="Noto Sans"/>
              </a:rPr>
              <a:t>Integrated Skid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9B5C005-1A80-0908-DC53-07682846424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170" t="6742" r="6494" b="3411"/>
          <a:stretch/>
        </p:blipFill>
        <p:spPr>
          <a:xfrm>
            <a:off x="11282609" y="3682552"/>
            <a:ext cx="650096" cy="548354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A5D78C64-9F0C-1B6C-F1E7-8B8F13C55E0B}"/>
              </a:ext>
            </a:extLst>
          </p:cNvPr>
          <p:cNvSpPr txBox="1"/>
          <p:nvPr/>
        </p:nvSpPr>
        <p:spPr>
          <a:xfrm>
            <a:off x="11451769" y="2457603"/>
            <a:ext cx="978011" cy="430887"/>
          </a:xfrm>
          <a:prstGeom prst="rect">
            <a:avLst/>
          </a:prstGeom>
          <a:solidFill>
            <a:schemeClr val="tx1"/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"/>
                <a:ea typeface="Noto Sans"/>
                <a:cs typeface="Noto Sans"/>
              </a:rPr>
              <a:t>Operator Station</a:t>
            </a:r>
            <a:endParaRPr lang="en-US" sz="11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Noto Sans"/>
              <a:ea typeface="Noto Sans"/>
              <a:cs typeface="Noto San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57C1618-48A9-A994-2874-1B9704CB6D27}"/>
              </a:ext>
            </a:extLst>
          </p:cNvPr>
          <p:cNvSpPr/>
          <p:nvPr/>
        </p:nvSpPr>
        <p:spPr bwMode="auto">
          <a:xfrm>
            <a:off x="7741755" y="1703731"/>
            <a:ext cx="4876912" cy="289907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 dirty="0">
                <a:solidFill>
                  <a:srgbClr val="FFFFFF"/>
                </a:solidFill>
                <a:latin typeface="Noto Sans"/>
                <a:ea typeface="Noto Sans"/>
                <a:cs typeface="Noto Sans"/>
              </a:rPr>
              <a:t>Existing DeltaV System (Perpetual or Flex)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1AADC42-3826-AF71-8A6D-94274B44AF97}"/>
              </a:ext>
            </a:extLst>
          </p:cNvPr>
          <p:cNvSpPr/>
          <p:nvPr/>
        </p:nvSpPr>
        <p:spPr bwMode="auto">
          <a:xfrm>
            <a:off x="10847819" y="2031807"/>
            <a:ext cx="52295" cy="102244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28" name="Connector: Elbow 27">
            <a:extLst>
              <a:ext uri="{FF2B5EF4-FFF2-40B4-BE49-F238E27FC236}">
                <a16:creationId xmlns:a16="http://schemas.microsoft.com/office/drawing/2014/main" id="{39613C2A-1AFA-B7EB-CD4B-C51A3B83EEB0}"/>
              </a:ext>
            </a:extLst>
          </p:cNvPr>
          <p:cNvCxnSpPr>
            <a:cxnSpLocks/>
            <a:stCxn id="25" idx="2"/>
          </p:cNvCxnSpPr>
          <p:nvPr/>
        </p:nvCxnSpPr>
        <p:spPr bwMode="auto">
          <a:xfrm rot="5400000">
            <a:off x="11275078" y="2771147"/>
            <a:ext cx="548355" cy="783040"/>
          </a:xfrm>
          <a:prstGeom prst="bentConnector2">
            <a:avLst/>
          </a:prstGeom>
          <a:ln>
            <a:headEnd type="none" w="med" len="med"/>
            <a:tailEnd type="triangle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</p:cxnSp>
      <p:cxnSp>
        <p:nvCxnSpPr>
          <p:cNvPr id="29" name="Connector: Elbow 28">
            <a:extLst>
              <a:ext uri="{FF2B5EF4-FFF2-40B4-BE49-F238E27FC236}">
                <a16:creationId xmlns:a16="http://schemas.microsoft.com/office/drawing/2014/main" id="{D94EBD63-FC71-FCB4-C158-8D900CDEE9A8}"/>
              </a:ext>
            </a:extLst>
          </p:cNvPr>
          <p:cNvCxnSpPr>
            <a:cxnSpLocks/>
            <a:stCxn id="18" idx="2"/>
          </p:cNvCxnSpPr>
          <p:nvPr/>
        </p:nvCxnSpPr>
        <p:spPr bwMode="auto">
          <a:xfrm rot="5400000">
            <a:off x="5626759" y="2816016"/>
            <a:ext cx="233716" cy="820101"/>
          </a:xfrm>
          <a:prstGeom prst="bentConnector2">
            <a:avLst/>
          </a:prstGeom>
          <a:ln>
            <a:headEnd type="none" w="med" len="med"/>
            <a:tailEnd type="triangle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</p:cxnSp>
      <p:graphicFrame>
        <p:nvGraphicFramePr>
          <p:cNvPr id="30" name="Content Placeholder 10">
            <a:extLst>
              <a:ext uri="{FF2B5EF4-FFF2-40B4-BE49-F238E27FC236}">
                <a16:creationId xmlns:a16="http://schemas.microsoft.com/office/drawing/2014/main" id="{9FB1786D-AFBF-46AF-11B4-F08C9AF19D4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30410685"/>
              </p:ext>
            </p:extLst>
          </p:nvPr>
        </p:nvGraphicFramePr>
        <p:xfrm>
          <a:off x="7823859" y="5936017"/>
          <a:ext cx="4876912" cy="9262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31" name="Content Placeholder 10">
            <a:extLst>
              <a:ext uri="{FF2B5EF4-FFF2-40B4-BE49-F238E27FC236}">
                <a16:creationId xmlns:a16="http://schemas.microsoft.com/office/drawing/2014/main" id="{E2A410EC-BB56-B02D-E5A8-DFB4848A76C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2597327"/>
              </p:ext>
            </p:extLst>
          </p:nvPr>
        </p:nvGraphicFramePr>
        <p:xfrm>
          <a:off x="1885242" y="5937992"/>
          <a:ext cx="4955159" cy="9326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32" name="TextBox 31">
            <a:extLst>
              <a:ext uri="{FF2B5EF4-FFF2-40B4-BE49-F238E27FC236}">
                <a16:creationId xmlns:a16="http://schemas.microsoft.com/office/drawing/2014/main" id="{2D396641-5A08-E6DE-5F80-455A68FFB178}"/>
              </a:ext>
            </a:extLst>
          </p:cNvPr>
          <p:cNvSpPr txBox="1"/>
          <p:nvPr/>
        </p:nvSpPr>
        <p:spPr>
          <a:xfrm>
            <a:off x="1673451" y="2523380"/>
            <a:ext cx="978011" cy="261610"/>
          </a:xfrm>
          <a:prstGeom prst="rect">
            <a:avLst/>
          </a:prstGeom>
          <a:solidFill>
            <a:schemeClr val="tx1"/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"/>
                <a:ea typeface="Noto Sans"/>
                <a:cs typeface="Noto Sans"/>
              </a:rPr>
              <a:t>Bioreactor</a:t>
            </a:r>
          </a:p>
        </p:txBody>
      </p:sp>
      <p:cxnSp>
        <p:nvCxnSpPr>
          <p:cNvPr id="33" name="Connector: Elbow 32">
            <a:extLst>
              <a:ext uri="{FF2B5EF4-FFF2-40B4-BE49-F238E27FC236}">
                <a16:creationId xmlns:a16="http://schemas.microsoft.com/office/drawing/2014/main" id="{9BF2C056-B4EA-9720-A522-581CDFE2939E}"/>
              </a:ext>
            </a:extLst>
          </p:cNvPr>
          <p:cNvCxnSpPr>
            <a:cxnSpLocks/>
            <a:stCxn id="32" idx="2"/>
          </p:cNvCxnSpPr>
          <p:nvPr/>
        </p:nvCxnSpPr>
        <p:spPr bwMode="auto">
          <a:xfrm rot="16200000" flipH="1">
            <a:off x="2375166" y="2572281"/>
            <a:ext cx="523270" cy="948688"/>
          </a:xfrm>
          <a:prstGeom prst="bentConnector2">
            <a:avLst/>
          </a:prstGeom>
          <a:ln>
            <a:headEnd type="none" w="med" len="med"/>
            <a:tailEnd type="triangle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AF2153DD-C904-540E-5D91-A855F37072FE}"/>
              </a:ext>
            </a:extLst>
          </p:cNvPr>
          <p:cNvSpPr txBox="1"/>
          <p:nvPr/>
        </p:nvSpPr>
        <p:spPr>
          <a:xfrm>
            <a:off x="4368941" y="2404994"/>
            <a:ext cx="978011" cy="430887"/>
          </a:xfrm>
          <a:prstGeom prst="rect">
            <a:avLst/>
          </a:prstGeom>
          <a:solidFill>
            <a:schemeClr val="tx1"/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"/>
                <a:ea typeface="Noto Sans"/>
                <a:cs typeface="Noto Sans"/>
              </a:rPr>
              <a:t>Control Tower</a:t>
            </a:r>
          </a:p>
        </p:txBody>
      </p:sp>
      <p:cxnSp>
        <p:nvCxnSpPr>
          <p:cNvPr id="36" name="Connector: Elbow 35">
            <a:extLst>
              <a:ext uri="{FF2B5EF4-FFF2-40B4-BE49-F238E27FC236}">
                <a16:creationId xmlns:a16="http://schemas.microsoft.com/office/drawing/2014/main" id="{F65F0C5F-EB9B-698C-FE0A-FCA7CD3844C6}"/>
              </a:ext>
            </a:extLst>
          </p:cNvPr>
          <p:cNvCxnSpPr>
            <a:cxnSpLocks/>
            <a:stCxn id="35" idx="2"/>
          </p:cNvCxnSpPr>
          <p:nvPr/>
        </p:nvCxnSpPr>
        <p:spPr bwMode="auto">
          <a:xfrm rot="16200000" flipH="1">
            <a:off x="4736064" y="2957764"/>
            <a:ext cx="243769" cy="2"/>
          </a:xfrm>
          <a:prstGeom prst="bentConnector3">
            <a:avLst>
              <a:gd name="adj1" fmla="val 50000"/>
            </a:avLst>
          </a:prstGeom>
          <a:ln>
            <a:headEnd type="none" w="med" len="med"/>
            <a:tailEnd type="triangle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C9BC466E-558B-5C52-171C-C50B9AE08632}"/>
              </a:ext>
            </a:extLst>
          </p:cNvPr>
          <p:cNvSpPr txBox="1"/>
          <p:nvPr/>
        </p:nvSpPr>
        <p:spPr>
          <a:xfrm>
            <a:off x="7522216" y="2565120"/>
            <a:ext cx="978011" cy="261610"/>
          </a:xfrm>
          <a:prstGeom prst="rect">
            <a:avLst/>
          </a:prstGeom>
          <a:solidFill>
            <a:schemeClr val="tx1"/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"/>
                <a:ea typeface="Noto Sans"/>
                <a:cs typeface="Noto Sans"/>
              </a:rPr>
              <a:t>Bioreactor</a:t>
            </a:r>
          </a:p>
        </p:txBody>
      </p:sp>
      <p:cxnSp>
        <p:nvCxnSpPr>
          <p:cNvPr id="45" name="Connector: Elbow 44">
            <a:extLst>
              <a:ext uri="{FF2B5EF4-FFF2-40B4-BE49-F238E27FC236}">
                <a16:creationId xmlns:a16="http://schemas.microsoft.com/office/drawing/2014/main" id="{7709E745-F678-02FE-AF0F-AF75C9BB5306}"/>
              </a:ext>
            </a:extLst>
          </p:cNvPr>
          <p:cNvCxnSpPr>
            <a:cxnSpLocks/>
            <a:stCxn id="44" idx="2"/>
          </p:cNvCxnSpPr>
          <p:nvPr/>
        </p:nvCxnSpPr>
        <p:spPr bwMode="auto">
          <a:xfrm rot="16200000" flipH="1">
            <a:off x="8275452" y="2562499"/>
            <a:ext cx="516195" cy="1044655"/>
          </a:xfrm>
          <a:prstGeom prst="bentConnector2">
            <a:avLst/>
          </a:prstGeom>
          <a:ln>
            <a:headEnd type="none" w="med" len="med"/>
            <a:tailEnd type="triangle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B5174F30-F006-443E-46E7-05E525EA2815}"/>
              </a:ext>
            </a:extLst>
          </p:cNvPr>
          <p:cNvSpPr txBox="1"/>
          <p:nvPr/>
        </p:nvSpPr>
        <p:spPr>
          <a:xfrm>
            <a:off x="9789185" y="2442353"/>
            <a:ext cx="978011" cy="430887"/>
          </a:xfrm>
          <a:prstGeom prst="rect">
            <a:avLst/>
          </a:prstGeom>
          <a:solidFill>
            <a:schemeClr val="tx1"/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oto Sans"/>
                <a:ea typeface="Noto Sans"/>
                <a:cs typeface="Noto Sans"/>
              </a:rPr>
              <a:t>Control Tower</a:t>
            </a:r>
          </a:p>
        </p:txBody>
      </p:sp>
      <p:cxnSp>
        <p:nvCxnSpPr>
          <p:cNvPr id="47" name="Connector: Elbow 46">
            <a:extLst>
              <a:ext uri="{FF2B5EF4-FFF2-40B4-BE49-F238E27FC236}">
                <a16:creationId xmlns:a16="http://schemas.microsoft.com/office/drawing/2014/main" id="{05EF7F4D-9516-E83E-BDB6-8E291B40F9E6}"/>
              </a:ext>
            </a:extLst>
          </p:cNvPr>
          <p:cNvCxnSpPr>
            <a:cxnSpLocks/>
            <a:stCxn id="46" idx="2"/>
          </p:cNvCxnSpPr>
          <p:nvPr/>
        </p:nvCxnSpPr>
        <p:spPr bwMode="auto">
          <a:xfrm rot="16200000" flipH="1">
            <a:off x="10255591" y="2895839"/>
            <a:ext cx="206408" cy="161209"/>
          </a:xfrm>
          <a:prstGeom prst="bentConnector3">
            <a:avLst>
              <a:gd name="adj1" fmla="val 50000"/>
            </a:avLst>
          </a:prstGeom>
          <a:ln>
            <a:headEnd type="none" w="med" len="med"/>
            <a:tailEnd type="triangle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364C37AD-CA2B-F0D9-36E9-D47AAD199843}"/>
              </a:ext>
            </a:extLst>
          </p:cNvPr>
          <p:cNvSpPr/>
          <p:nvPr/>
        </p:nvSpPr>
        <p:spPr bwMode="auto">
          <a:xfrm>
            <a:off x="1765760" y="1703731"/>
            <a:ext cx="4876912" cy="289907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 dirty="0">
                <a:solidFill>
                  <a:srgbClr val="FFFFFF"/>
                </a:solidFill>
                <a:latin typeface="Noto Sans"/>
                <a:ea typeface="Noto Sans"/>
                <a:cs typeface="Noto Sans"/>
              </a:rPr>
              <a:t>Independent DeltaV Flex System</a:t>
            </a:r>
          </a:p>
        </p:txBody>
      </p:sp>
    </p:spTree>
    <p:extLst>
      <p:ext uri="{BB962C8B-B14F-4D97-AF65-F5344CB8AC3E}">
        <p14:creationId xmlns:p14="http://schemas.microsoft.com/office/powerpoint/2010/main" val="40420971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4CFCA-A067-F0BE-93B4-6444E84726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4F5F9CA-1C37-6BDA-3006-E5BB3FC57D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581" y="1676469"/>
            <a:ext cx="11227622" cy="1573353"/>
          </a:xfrm>
        </p:spPr>
        <p:txBody>
          <a:bodyPr/>
          <a:lstStyle/>
          <a:p>
            <a:r>
              <a:rPr lang="en-US"/>
              <a:t>Use Case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316B78-F022-AB27-E6A9-1D197AAAF1D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8581" y="3878379"/>
            <a:ext cx="9128877" cy="1101400"/>
          </a:xfrm>
        </p:spPr>
        <p:txBody>
          <a:bodyPr>
            <a:normAutofit/>
          </a:bodyPr>
          <a:lstStyle/>
          <a:p>
            <a:r>
              <a:rPr lang="en-US"/>
              <a:t>V-Control and </a:t>
            </a:r>
            <a:r>
              <a:rPr lang="en-US" err="1"/>
              <a:t>Livit</a:t>
            </a:r>
            <a:r>
              <a:rPr lang="en-US"/>
              <a:t> Flex for CGT development and production</a:t>
            </a:r>
          </a:p>
        </p:txBody>
      </p:sp>
    </p:spTree>
    <p:extLst>
      <p:ext uri="{BB962C8B-B14F-4D97-AF65-F5344CB8AC3E}">
        <p14:creationId xmlns:p14="http://schemas.microsoft.com/office/powerpoint/2010/main" val="3072696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84289-16D0-7968-C065-F27D253B98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err="1"/>
              <a:t>Use</a:t>
            </a:r>
            <a:r>
              <a:rPr lang="nl-NL"/>
              <a:t> Case of V-Control and </a:t>
            </a:r>
            <a:r>
              <a:rPr lang="nl-NL" err="1"/>
              <a:t>Livit</a:t>
            </a:r>
            <a:r>
              <a:rPr lang="nl-NL"/>
              <a:t> </a:t>
            </a:r>
            <a:r>
              <a:rPr lang="nl-NL" err="1"/>
              <a:t>Flex</a:t>
            </a:r>
            <a:endParaRPr lang="nl-NL"/>
          </a:p>
        </p:txBody>
      </p:sp>
      <p:pic>
        <p:nvPicPr>
          <p:cNvPr id="4" name="Picture 3" descr="A computer diagram showing a diagram of a computer&#10;&#10;Description automatically generated with medium confidence">
            <a:extLst>
              <a:ext uri="{FF2B5EF4-FFF2-40B4-BE49-F238E27FC236}">
                <a16:creationId xmlns:a16="http://schemas.microsoft.com/office/drawing/2014/main" id="{202C1D3F-8937-E2E6-8525-1A3C51B071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599" y="1733897"/>
            <a:ext cx="8559800" cy="604784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1257A3C-AA5E-0AEB-1719-38FFCB569B0B}"/>
              </a:ext>
            </a:extLst>
          </p:cNvPr>
          <p:cNvSpPr txBox="1"/>
          <p:nvPr/>
        </p:nvSpPr>
        <p:spPr>
          <a:xfrm>
            <a:off x="10303934" y="2031999"/>
            <a:ext cx="3903134" cy="4732867"/>
          </a:xfrm>
          <a:prstGeom prst="rect">
            <a:avLst/>
          </a:prstGeom>
        </p:spPr>
        <p:txBody>
          <a:bodyPr wrap="square" rtlCol="0" anchor="t">
            <a:normAutofit fontScale="70000" lnSpcReduction="20000"/>
          </a:bodyPr>
          <a:lstStyle/>
          <a:p>
            <a:pPr algn="l"/>
            <a:r>
              <a:rPr lang="nl-NL" sz="2000" dirty="0" err="1">
                <a:solidFill>
                  <a:schemeClr val="tx2"/>
                </a:solidFill>
              </a:rPr>
              <a:t>Main</a:t>
            </a:r>
            <a:r>
              <a:rPr lang="nl-NL" sz="2000" dirty="0">
                <a:solidFill>
                  <a:schemeClr val="tx2"/>
                </a:solidFill>
              </a:rPr>
              <a:t> Setup </a:t>
            </a:r>
            <a:r>
              <a:rPr lang="nl-NL" sz="2000" dirty="0" err="1">
                <a:solidFill>
                  <a:schemeClr val="tx2"/>
                </a:solidFill>
              </a:rPr>
              <a:t>requirements</a:t>
            </a:r>
            <a:r>
              <a:rPr lang="nl-NL" sz="2000" dirty="0">
                <a:solidFill>
                  <a:schemeClr val="tx2"/>
                </a:solidFill>
              </a:rPr>
              <a:t>:</a:t>
            </a:r>
          </a:p>
          <a:p>
            <a:pPr marL="804863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nl-NL" sz="2000" dirty="0">
                <a:solidFill>
                  <a:schemeClr val="tx2"/>
                </a:solidFill>
              </a:rPr>
              <a:t>Control of 10x bioreactors</a:t>
            </a:r>
          </a:p>
          <a:p>
            <a:pPr marL="804863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nl-NL" sz="2000" dirty="0">
                <a:solidFill>
                  <a:schemeClr val="tx2"/>
                </a:solidFill>
              </a:rPr>
              <a:t>4x pumps </a:t>
            </a:r>
            <a:r>
              <a:rPr lang="nl-NL" sz="2000" dirty="0" err="1">
                <a:solidFill>
                  <a:schemeClr val="tx2"/>
                </a:solidFill>
              </a:rPr>
              <a:t>each</a:t>
            </a:r>
            <a:endParaRPr lang="nl-NL" sz="2000" dirty="0">
              <a:solidFill>
                <a:schemeClr val="tx2"/>
              </a:solidFill>
            </a:endParaRPr>
          </a:p>
          <a:p>
            <a:pPr marL="804863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nl-NL" sz="2000" dirty="0">
                <a:solidFill>
                  <a:schemeClr val="tx2"/>
                </a:solidFill>
              </a:rPr>
              <a:t>7x </a:t>
            </a:r>
            <a:r>
              <a:rPr lang="nl-NL" sz="2000" dirty="0" err="1">
                <a:solidFill>
                  <a:schemeClr val="tx2"/>
                </a:solidFill>
              </a:rPr>
              <a:t>MFCs</a:t>
            </a:r>
            <a:r>
              <a:rPr lang="nl-NL" sz="2000" dirty="0">
                <a:solidFill>
                  <a:schemeClr val="tx2"/>
                </a:solidFill>
              </a:rPr>
              <a:t> </a:t>
            </a:r>
            <a:r>
              <a:rPr lang="nl-NL" sz="2000" dirty="0" err="1">
                <a:solidFill>
                  <a:schemeClr val="tx2"/>
                </a:solidFill>
              </a:rPr>
              <a:t>each</a:t>
            </a:r>
            <a:endParaRPr lang="nl-NL" sz="2000" dirty="0">
              <a:solidFill>
                <a:schemeClr val="tx2"/>
              </a:solidFill>
            </a:endParaRPr>
          </a:p>
          <a:p>
            <a:pPr marL="804863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nl-NL" sz="2000" dirty="0" err="1">
                <a:solidFill>
                  <a:schemeClr val="tx2"/>
                </a:solidFill>
              </a:rPr>
              <a:t>Very</a:t>
            </a:r>
            <a:r>
              <a:rPr lang="nl-NL" sz="2000" dirty="0">
                <a:solidFill>
                  <a:schemeClr val="tx2"/>
                </a:solidFill>
              </a:rPr>
              <a:t> low </a:t>
            </a:r>
            <a:r>
              <a:rPr lang="nl-NL" sz="2000" dirty="0" err="1">
                <a:solidFill>
                  <a:schemeClr val="tx2"/>
                </a:solidFill>
              </a:rPr>
              <a:t>flows</a:t>
            </a:r>
            <a:endParaRPr lang="nl-NL" sz="2000" dirty="0">
              <a:solidFill>
                <a:schemeClr val="tx2"/>
              </a:solidFill>
            </a:endParaRPr>
          </a:p>
          <a:p>
            <a:pPr marL="804863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nl-NL" sz="2000" dirty="0">
                <a:solidFill>
                  <a:schemeClr val="tx2"/>
                </a:solidFill>
              </a:rPr>
              <a:t>High </a:t>
            </a:r>
            <a:r>
              <a:rPr lang="nl-NL" sz="2000" dirty="0" err="1">
                <a:solidFill>
                  <a:schemeClr val="tx2"/>
                </a:solidFill>
              </a:rPr>
              <a:t>accuracy</a:t>
            </a:r>
            <a:r>
              <a:rPr lang="nl-NL" sz="2000" dirty="0">
                <a:solidFill>
                  <a:schemeClr val="tx2"/>
                </a:solidFill>
              </a:rPr>
              <a:t> of </a:t>
            </a:r>
            <a:r>
              <a:rPr lang="nl-NL" sz="2000" dirty="0" err="1">
                <a:solidFill>
                  <a:schemeClr val="tx2"/>
                </a:solidFill>
              </a:rPr>
              <a:t>scales</a:t>
            </a:r>
            <a:endParaRPr lang="nl-NL" sz="2000" dirty="0">
              <a:solidFill>
                <a:schemeClr val="tx2"/>
              </a:solidFill>
            </a:endParaRPr>
          </a:p>
          <a:p>
            <a:pPr marL="804863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nl-NL" sz="2000" dirty="0" err="1">
                <a:solidFill>
                  <a:schemeClr val="tx2"/>
                </a:solidFill>
              </a:rPr>
              <a:t>Biomass</a:t>
            </a:r>
            <a:r>
              <a:rPr lang="nl-NL" sz="2000" dirty="0">
                <a:solidFill>
                  <a:schemeClr val="tx2"/>
                </a:solidFill>
              </a:rPr>
              <a:t> </a:t>
            </a:r>
            <a:r>
              <a:rPr lang="nl-NL" sz="2000" dirty="0" err="1">
                <a:solidFill>
                  <a:schemeClr val="tx2"/>
                </a:solidFill>
              </a:rPr>
              <a:t>measurements</a:t>
            </a:r>
            <a:endParaRPr lang="nl-NL" sz="2000" dirty="0">
              <a:solidFill>
                <a:schemeClr val="tx2"/>
              </a:solidFill>
            </a:endParaRPr>
          </a:p>
          <a:p>
            <a:pPr marL="804863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nl-NL" sz="2000" dirty="0">
                <a:solidFill>
                  <a:schemeClr val="tx2"/>
                </a:solidFill>
              </a:rPr>
              <a:t>Gas </a:t>
            </a:r>
            <a:r>
              <a:rPr lang="nl-NL" sz="2000" dirty="0" err="1">
                <a:solidFill>
                  <a:schemeClr val="tx2"/>
                </a:solidFill>
              </a:rPr>
              <a:t>measurements</a:t>
            </a:r>
            <a:endParaRPr lang="nl-NL" sz="2000" dirty="0">
              <a:solidFill>
                <a:schemeClr val="tx2"/>
              </a:solidFill>
            </a:endParaRPr>
          </a:p>
          <a:p>
            <a:pPr marL="804863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nl-NL" sz="2000" dirty="0" err="1">
                <a:solidFill>
                  <a:schemeClr val="tx2"/>
                </a:solidFill>
              </a:rPr>
              <a:t>Analytical</a:t>
            </a:r>
            <a:r>
              <a:rPr lang="nl-NL" sz="2000" dirty="0">
                <a:solidFill>
                  <a:schemeClr val="tx2"/>
                </a:solidFill>
              </a:rPr>
              <a:t> </a:t>
            </a:r>
            <a:r>
              <a:rPr lang="nl-NL" sz="2000" dirty="0" err="1">
                <a:solidFill>
                  <a:schemeClr val="tx2"/>
                </a:solidFill>
              </a:rPr>
              <a:t>devices</a:t>
            </a:r>
            <a:r>
              <a:rPr lang="nl-NL" sz="2000" dirty="0">
                <a:solidFill>
                  <a:schemeClr val="tx2"/>
                </a:solidFill>
              </a:rPr>
              <a:t> </a:t>
            </a:r>
            <a:r>
              <a:rPr lang="nl-NL" sz="2000" dirty="0" err="1">
                <a:solidFill>
                  <a:schemeClr val="tx2"/>
                </a:solidFill>
              </a:rPr>
              <a:t>integration</a:t>
            </a:r>
            <a:r>
              <a:rPr lang="nl-NL" sz="2000" dirty="0">
                <a:solidFill>
                  <a:schemeClr val="tx2"/>
                </a:solidFill>
              </a:rPr>
              <a:t>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nl-NL" sz="2000" dirty="0">
              <a:solidFill>
                <a:schemeClr val="tx2"/>
              </a:solidFill>
            </a:endParaRPr>
          </a:p>
          <a:p>
            <a:pPr algn="l"/>
            <a:r>
              <a:rPr lang="nl-NL" sz="2000" dirty="0" err="1">
                <a:solidFill>
                  <a:schemeClr val="tx2"/>
                </a:solidFill>
              </a:rPr>
              <a:t>Key</a:t>
            </a:r>
            <a:r>
              <a:rPr lang="nl-NL" sz="2000" dirty="0">
                <a:solidFill>
                  <a:schemeClr val="tx2"/>
                </a:solidFill>
              </a:rPr>
              <a:t> </a:t>
            </a:r>
            <a:r>
              <a:rPr lang="nl-NL" sz="2000" dirty="0" err="1">
                <a:solidFill>
                  <a:schemeClr val="tx2"/>
                </a:solidFill>
              </a:rPr>
              <a:t>Requirements</a:t>
            </a:r>
            <a:r>
              <a:rPr lang="nl-NL" sz="2000" dirty="0">
                <a:solidFill>
                  <a:schemeClr val="tx2"/>
                </a:solidFill>
              </a:rPr>
              <a:t>:</a:t>
            </a:r>
          </a:p>
          <a:p>
            <a:pPr marL="342900" indent="-342900" algn="l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nl-NL" sz="2000" dirty="0">
                <a:solidFill>
                  <a:schemeClr val="tx2"/>
                </a:solidFill>
              </a:rPr>
              <a:t>Options </a:t>
            </a:r>
            <a:r>
              <a:rPr lang="nl-NL" sz="2000" dirty="0" err="1">
                <a:solidFill>
                  <a:schemeClr val="tx2"/>
                </a:solidFill>
              </a:rPr>
              <a:t>for</a:t>
            </a:r>
            <a:r>
              <a:rPr lang="nl-NL" sz="2000" dirty="0">
                <a:solidFill>
                  <a:schemeClr val="tx2"/>
                </a:solidFill>
              </a:rPr>
              <a:t> </a:t>
            </a:r>
            <a:r>
              <a:rPr lang="nl-NL" sz="2000" dirty="0" err="1">
                <a:solidFill>
                  <a:schemeClr val="tx2"/>
                </a:solidFill>
              </a:rPr>
              <a:t>future</a:t>
            </a:r>
            <a:r>
              <a:rPr lang="nl-NL" sz="2000" dirty="0">
                <a:solidFill>
                  <a:schemeClr val="tx2"/>
                </a:solidFill>
              </a:rPr>
              <a:t> </a:t>
            </a:r>
            <a:r>
              <a:rPr lang="nl-NL" sz="2000" dirty="0" err="1">
                <a:solidFill>
                  <a:schemeClr val="tx2"/>
                </a:solidFill>
              </a:rPr>
              <a:t>adaptability</a:t>
            </a:r>
            <a:r>
              <a:rPr lang="nl-NL" sz="2000" dirty="0">
                <a:solidFill>
                  <a:schemeClr val="tx2"/>
                </a:solidFill>
              </a:rPr>
              <a:t> </a:t>
            </a:r>
            <a:r>
              <a:rPr lang="nl-NL" sz="2000" dirty="0" err="1">
                <a:solidFill>
                  <a:schemeClr val="tx2"/>
                </a:solidFill>
              </a:rPr>
              <a:t>for</a:t>
            </a:r>
            <a:r>
              <a:rPr lang="nl-NL" sz="2000" dirty="0">
                <a:solidFill>
                  <a:schemeClr val="tx2"/>
                </a:solidFill>
              </a:rPr>
              <a:t> different </a:t>
            </a:r>
            <a:r>
              <a:rPr lang="nl-NL" sz="2000" dirty="0" err="1">
                <a:solidFill>
                  <a:schemeClr val="tx2"/>
                </a:solidFill>
              </a:rPr>
              <a:t>processes</a:t>
            </a:r>
            <a:r>
              <a:rPr lang="nl-NL" sz="2000" dirty="0">
                <a:solidFill>
                  <a:schemeClr val="tx2"/>
                </a:solidFill>
              </a:rPr>
              <a:t>.</a:t>
            </a:r>
          </a:p>
          <a:p>
            <a:pPr marL="342900" indent="-342900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nl-NL" sz="2000" dirty="0" err="1">
                <a:solidFill>
                  <a:schemeClr val="tx2"/>
                </a:solidFill>
              </a:rPr>
              <a:t>Adaptability</a:t>
            </a:r>
            <a:r>
              <a:rPr lang="nl-NL" sz="2000" dirty="0">
                <a:solidFill>
                  <a:schemeClr val="tx2"/>
                </a:solidFill>
              </a:rPr>
              <a:t> of new systems </a:t>
            </a:r>
            <a:r>
              <a:rPr lang="nl-NL" sz="2000" dirty="0" err="1">
                <a:solidFill>
                  <a:schemeClr val="tx2"/>
                </a:solidFill>
              </a:rPr>
              <a:t>into</a:t>
            </a:r>
            <a:r>
              <a:rPr lang="nl-NL" sz="2000" dirty="0">
                <a:solidFill>
                  <a:schemeClr val="tx2"/>
                </a:solidFill>
              </a:rPr>
              <a:t> </a:t>
            </a:r>
            <a:r>
              <a:rPr lang="nl-NL" sz="2000" dirty="0" err="1">
                <a:solidFill>
                  <a:schemeClr val="tx2"/>
                </a:solidFill>
              </a:rPr>
              <a:t>current</a:t>
            </a:r>
            <a:r>
              <a:rPr lang="nl-NL" sz="2000" dirty="0">
                <a:solidFill>
                  <a:schemeClr val="tx2"/>
                </a:solidFill>
              </a:rPr>
              <a:t> </a:t>
            </a:r>
            <a:r>
              <a:rPr lang="nl-NL" sz="2000" dirty="0" err="1">
                <a:solidFill>
                  <a:schemeClr val="tx2"/>
                </a:solidFill>
              </a:rPr>
              <a:t>process</a:t>
            </a:r>
            <a:r>
              <a:rPr lang="nl-NL" sz="2000" dirty="0">
                <a:solidFill>
                  <a:schemeClr val="tx2"/>
                </a:solidFill>
              </a:rPr>
              <a:t> designs. </a:t>
            </a:r>
          </a:p>
          <a:p>
            <a:pPr marL="342900" indent="-342900" algn="l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nl-NL" sz="2000" dirty="0">
                <a:solidFill>
                  <a:schemeClr val="tx2"/>
                </a:solidFill>
              </a:rPr>
              <a:t>Transfer of batch </a:t>
            </a:r>
            <a:r>
              <a:rPr lang="nl-NL" sz="2000" dirty="0" err="1">
                <a:solidFill>
                  <a:schemeClr val="tx2"/>
                </a:solidFill>
              </a:rPr>
              <a:t>recipes</a:t>
            </a:r>
            <a:r>
              <a:rPr lang="nl-NL" sz="2000" dirty="0">
                <a:solidFill>
                  <a:schemeClr val="tx2"/>
                </a:solidFill>
              </a:rPr>
              <a:t> </a:t>
            </a:r>
            <a:r>
              <a:rPr lang="nl-NL" sz="2000" dirty="0" err="1">
                <a:solidFill>
                  <a:schemeClr val="tx2"/>
                </a:solidFill>
              </a:rPr>
              <a:t>designed</a:t>
            </a:r>
            <a:r>
              <a:rPr lang="nl-NL" sz="2000" dirty="0">
                <a:solidFill>
                  <a:schemeClr val="tx2"/>
                </a:solidFill>
              </a:rPr>
              <a:t> at lab </a:t>
            </a:r>
            <a:r>
              <a:rPr lang="nl-NL" sz="2000" dirty="0" err="1">
                <a:solidFill>
                  <a:schemeClr val="tx2"/>
                </a:solidFill>
              </a:rPr>
              <a:t>scale</a:t>
            </a:r>
            <a:r>
              <a:rPr lang="nl-NL" sz="2000" dirty="0">
                <a:solidFill>
                  <a:schemeClr val="tx2"/>
                </a:solidFill>
              </a:rPr>
              <a:t> </a:t>
            </a:r>
            <a:r>
              <a:rPr lang="nl-NL" sz="2000" dirty="0" err="1">
                <a:solidFill>
                  <a:schemeClr val="tx2"/>
                </a:solidFill>
              </a:rPr>
              <a:t>into</a:t>
            </a:r>
            <a:r>
              <a:rPr lang="nl-NL" sz="2000" dirty="0">
                <a:solidFill>
                  <a:schemeClr val="tx2"/>
                </a:solidFill>
              </a:rPr>
              <a:t> </a:t>
            </a:r>
            <a:r>
              <a:rPr lang="nl-NL" sz="2000" dirty="0" err="1">
                <a:solidFill>
                  <a:schemeClr val="tx2"/>
                </a:solidFill>
              </a:rPr>
              <a:t>the</a:t>
            </a:r>
            <a:r>
              <a:rPr lang="nl-NL" sz="2000" dirty="0">
                <a:solidFill>
                  <a:schemeClr val="tx2"/>
                </a:solidFill>
              </a:rPr>
              <a:t> manufacturing </a:t>
            </a:r>
            <a:r>
              <a:rPr lang="nl-NL" sz="2000" dirty="0" err="1">
                <a:solidFill>
                  <a:schemeClr val="tx2"/>
                </a:solidFill>
              </a:rPr>
              <a:t>process</a:t>
            </a:r>
            <a:r>
              <a:rPr lang="nl-NL" sz="2000" dirty="0">
                <a:solidFill>
                  <a:schemeClr val="tx2"/>
                </a:solidFill>
              </a:rPr>
              <a:t>.</a:t>
            </a:r>
          </a:p>
          <a:p>
            <a:pPr marL="342900" indent="-342900" algn="l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nl-NL" sz="2000" dirty="0" err="1">
                <a:solidFill>
                  <a:schemeClr val="tx2"/>
                </a:solidFill>
              </a:rPr>
              <a:t>SpectralPAT</a:t>
            </a:r>
            <a:r>
              <a:rPr lang="nl-NL" sz="2000" dirty="0">
                <a:solidFill>
                  <a:schemeClr val="tx2"/>
                </a:solidFill>
              </a:rPr>
              <a:t> as </a:t>
            </a:r>
            <a:r>
              <a:rPr lang="nl-NL" sz="2000" dirty="0" err="1">
                <a:solidFill>
                  <a:schemeClr val="tx2"/>
                </a:solidFill>
              </a:rPr>
              <a:t>an</a:t>
            </a:r>
            <a:r>
              <a:rPr lang="nl-NL" sz="2000" dirty="0">
                <a:solidFill>
                  <a:schemeClr val="tx2"/>
                </a:solidFill>
              </a:rPr>
              <a:t> </a:t>
            </a:r>
            <a:r>
              <a:rPr lang="nl-NL" sz="2000" dirty="0" err="1">
                <a:solidFill>
                  <a:schemeClr val="tx2"/>
                </a:solidFill>
              </a:rPr>
              <a:t>optional</a:t>
            </a:r>
            <a:r>
              <a:rPr lang="nl-NL" sz="2000" dirty="0">
                <a:solidFill>
                  <a:schemeClr val="tx2"/>
                </a:solidFill>
              </a:rPr>
              <a:t> </a:t>
            </a:r>
            <a:r>
              <a:rPr lang="nl-NL" sz="2000" dirty="0" err="1">
                <a:solidFill>
                  <a:schemeClr val="tx2"/>
                </a:solidFill>
              </a:rPr>
              <a:t>add-on</a:t>
            </a:r>
            <a:r>
              <a:rPr lang="nl-NL" sz="2000" dirty="0">
                <a:solidFill>
                  <a:schemeClr val="tx2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245786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9558947-83AE-5336-9A9A-41CDCD972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581" y="1676469"/>
            <a:ext cx="8685899" cy="1573353"/>
          </a:xfrm>
        </p:spPr>
        <p:txBody>
          <a:bodyPr/>
          <a:lstStyle/>
          <a:p>
            <a:r>
              <a:rPr lang="en-US"/>
              <a:t>Solution Highlights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C90503D-BFC8-2B58-F039-7A524AB8F81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8581" y="3878379"/>
            <a:ext cx="9128877" cy="1101400"/>
          </a:xfrm>
        </p:spPr>
        <p:txBody>
          <a:bodyPr>
            <a:normAutofit/>
          </a:bodyPr>
          <a:lstStyle/>
          <a:p>
            <a:r>
              <a:rPr lang="en-US"/>
              <a:t>Advanced automation in bioprocessing for CGT development and production</a:t>
            </a:r>
          </a:p>
        </p:txBody>
      </p:sp>
    </p:spTree>
    <p:extLst>
      <p:ext uri="{BB962C8B-B14F-4D97-AF65-F5344CB8AC3E}">
        <p14:creationId xmlns:p14="http://schemas.microsoft.com/office/powerpoint/2010/main" val="9630051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A53C7-08BC-76B5-33FF-FBBB95703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Solution Highlights for CGT</a:t>
            </a:r>
            <a:endParaRPr lang="nl-NL" dirty="0"/>
          </a:p>
        </p:txBody>
      </p:sp>
      <p:sp>
        <p:nvSpPr>
          <p:cNvPr id="5" name="Text Placeholder 16">
            <a:extLst>
              <a:ext uri="{FF2B5EF4-FFF2-40B4-BE49-F238E27FC236}">
                <a16:creationId xmlns:a16="http://schemas.microsoft.com/office/drawing/2014/main" id="{BB6DAF48-80E8-F62E-D057-940C998EC668}"/>
              </a:ext>
            </a:extLst>
          </p:cNvPr>
          <p:cNvSpPr txBox="1">
            <a:spLocks/>
          </p:cNvSpPr>
          <p:nvPr/>
        </p:nvSpPr>
        <p:spPr>
          <a:xfrm>
            <a:off x="628579" y="2094047"/>
            <a:ext cx="4840403" cy="614252"/>
          </a:xfrm>
          <a:prstGeom prst="rect">
            <a:avLst/>
          </a:prstGeom>
          <a:solidFill>
            <a:schemeClr val="tx2"/>
          </a:solidFill>
        </p:spPr>
        <p:txBody>
          <a:bodyPr bIns="46800"/>
          <a:lstStyle>
            <a:lvl1pPr marL="225425" indent="-225425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tabLst>
                <a:tab pos="225425" algn="l"/>
              </a:tabLst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27063" indent="-287338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5425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54125" indent="-277813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541463" indent="-227013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»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402336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5488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8640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1792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nl-NL" b="1">
                <a:solidFill>
                  <a:schemeClr val="tx1"/>
                </a:solidFill>
                <a:latin typeface="Arial Black (Headings)"/>
              </a:rPr>
              <a:t>AUTOLOGOUS</a:t>
            </a:r>
          </a:p>
        </p:txBody>
      </p:sp>
      <p:sp>
        <p:nvSpPr>
          <p:cNvPr id="6" name="Text Placeholder 17">
            <a:extLst>
              <a:ext uri="{FF2B5EF4-FFF2-40B4-BE49-F238E27FC236}">
                <a16:creationId xmlns:a16="http://schemas.microsoft.com/office/drawing/2014/main" id="{6E95DF9D-84C1-D75C-37CA-5E5B9C83F6A1}"/>
              </a:ext>
            </a:extLst>
          </p:cNvPr>
          <p:cNvSpPr txBox="1">
            <a:spLocks/>
          </p:cNvSpPr>
          <p:nvPr/>
        </p:nvSpPr>
        <p:spPr>
          <a:xfrm>
            <a:off x="6949776" y="2094047"/>
            <a:ext cx="4855350" cy="61425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/>
          <a:lstStyle>
            <a:lvl1pPr marL="225425" indent="-225425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tabLst>
                <a:tab pos="225425" algn="l"/>
              </a:tabLst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27063" indent="-287338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5425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54125" indent="-277813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541463" indent="-227013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»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402336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5488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8640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1792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nl-NL" b="1">
                <a:solidFill>
                  <a:schemeClr val="tx1"/>
                </a:solidFill>
                <a:latin typeface="Arial Black (Headings)"/>
              </a:rPr>
              <a:t>ALLOGENEIC</a:t>
            </a:r>
          </a:p>
        </p:txBody>
      </p:sp>
      <p:sp>
        <p:nvSpPr>
          <p:cNvPr id="9" name="Text Placeholder 19">
            <a:extLst>
              <a:ext uri="{FF2B5EF4-FFF2-40B4-BE49-F238E27FC236}">
                <a16:creationId xmlns:a16="http://schemas.microsoft.com/office/drawing/2014/main" id="{458EBED7-9DEF-B389-51CB-78F25280322F}"/>
              </a:ext>
            </a:extLst>
          </p:cNvPr>
          <p:cNvSpPr txBox="1">
            <a:spLocks/>
          </p:cNvSpPr>
          <p:nvPr/>
        </p:nvSpPr>
        <p:spPr>
          <a:xfrm>
            <a:off x="628580" y="2813002"/>
            <a:ext cx="4674940" cy="4768328"/>
          </a:xfrm>
          <a:prstGeom prst="rect">
            <a:avLst/>
          </a:prstGeom>
        </p:spPr>
        <p:txBody>
          <a:bodyPr/>
          <a:lstStyle>
            <a:lvl1pPr marL="225425" indent="-225425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tabLst>
                <a:tab pos="225425" algn="l"/>
              </a:tabLst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27063" indent="-287338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5425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54125" indent="-277813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541463" indent="-227013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»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402336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5488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8640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1792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Customizable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single-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use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bioreactors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that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can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adapt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to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specific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applications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.</a:t>
            </a:r>
          </a:p>
          <a:p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Standardized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single-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use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bioreactors,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also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when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customized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,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that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can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be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replicated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.</a:t>
            </a:r>
          </a:p>
          <a:p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All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controlled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from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the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same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platform, in a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flexible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manner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.</a:t>
            </a:r>
          </a:p>
          <a:p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Agile exchange of monitoring and controlling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methods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with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integration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options.</a:t>
            </a:r>
          </a:p>
          <a:p>
            <a:pPr marL="342900" indent="-342900">
              <a:lnSpc>
                <a:spcPct val="120000"/>
              </a:lnSpc>
            </a:pPr>
            <a:endParaRPr lang="nl-NL"/>
          </a:p>
        </p:txBody>
      </p:sp>
      <p:sp>
        <p:nvSpPr>
          <p:cNvPr id="10" name="Text Placeholder 20">
            <a:extLst>
              <a:ext uri="{FF2B5EF4-FFF2-40B4-BE49-F238E27FC236}">
                <a16:creationId xmlns:a16="http://schemas.microsoft.com/office/drawing/2014/main" id="{944DE62C-B6D4-FC07-84CE-A4143CC5FF6B}"/>
              </a:ext>
            </a:extLst>
          </p:cNvPr>
          <p:cNvSpPr txBox="1">
            <a:spLocks/>
          </p:cNvSpPr>
          <p:nvPr/>
        </p:nvSpPr>
        <p:spPr>
          <a:xfrm>
            <a:off x="6871399" y="2813002"/>
            <a:ext cx="4855350" cy="4768328"/>
          </a:xfrm>
          <a:prstGeom prst="rect">
            <a:avLst/>
          </a:prstGeom>
        </p:spPr>
        <p:txBody>
          <a:bodyPr/>
          <a:lstStyle>
            <a:lvl1pPr marL="225425" indent="-225425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tabLst>
                <a:tab pos="225425" algn="l"/>
              </a:tabLst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27063" indent="-287338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5425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54125" indent="-277813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541463" indent="-227013" algn="l" defTabSz="146304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»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402336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5488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8640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17920" indent="-365760" algn="l" defTabSz="146304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Real-time controlling and monitoring.</a:t>
            </a:r>
          </a:p>
          <a:p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Controlling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process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that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can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be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standardized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across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the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V-Control platform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for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product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quality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and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consistency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.</a:t>
            </a:r>
          </a:p>
          <a:p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Centralized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data storage and management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for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 analysis and transfer of </a:t>
            </a:r>
            <a:r>
              <a:rPr lang="nl-NL" sz="1800" err="1">
                <a:solidFill>
                  <a:schemeClr val="accent6"/>
                </a:solidFill>
                <a:cs typeface="Calibri" panose="020F0502020204030204" pitchFamily="34" charset="0"/>
              </a:rPr>
              <a:t>knowledge</a:t>
            </a:r>
            <a:r>
              <a:rPr lang="nl-NL" sz="1800">
                <a:solidFill>
                  <a:schemeClr val="accent6"/>
                </a:solidFill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11" name="Picture 10" descr="A close-up of a machine&#10;&#10;Description automatically generated">
            <a:extLst>
              <a:ext uri="{FF2B5EF4-FFF2-40B4-BE49-F238E27FC236}">
                <a16:creationId xmlns:a16="http://schemas.microsoft.com/office/drawing/2014/main" id="{6440AF51-9668-0763-7F9E-762FF4FB8A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5967" y="6303247"/>
            <a:ext cx="1520781" cy="1520781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E6FE3192-FB5F-4AF3-3208-CC55B7A2EB16}"/>
              </a:ext>
            </a:extLst>
          </p:cNvPr>
          <p:cNvGrpSpPr/>
          <p:nvPr/>
        </p:nvGrpSpPr>
        <p:grpSpPr>
          <a:xfrm>
            <a:off x="2903651" y="6204207"/>
            <a:ext cx="1294062" cy="1668748"/>
            <a:chOff x="2578510" y="2171700"/>
            <a:chExt cx="3622265" cy="4671066"/>
          </a:xfrm>
        </p:grpSpPr>
        <p:pic>
          <p:nvPicPr>
            <p:cNvPr id="13" name="Picture 12" descr="A device with a screen and a device with a screen&#10;&#10;Description automatically generated">
              <a:extLst>
                <a:ext uri="{FF2B5EF4-FFF2-40B4-BE49-F238E27FC236}">
                  <a16:creationId xmlns:a16="http://schemas.microsoft.com/office/drawing/2014/main" id="{85CA8DA7-6823-1F00-7A81-3A7D3D7467E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667" t="19145" r="59224" b="22643"/>
            <a:stretch/>
          </p:blipFill>
          <p:spPr>
            <a:xfrm>
              <a:off x="2578510" y="2171700"/>
              <a:ext cx="3622265" cy="4671066"/>
            </a:xfrm>
            <a:prstGeom prst="rect">
              <a:avLst/>
            </a:prstGeom>
          </p:spPr>
        </p:pic>
        <p:pic>
          <p:nvPicPr>
            <p:cNvPr id="14" name="Picture 13" descr="A white rectangular object with a black and white text&#10;&#10;Description automatically generated with medium confidence">
              <a:extLst>
                <a:ext uri="{FF2B5EF4-FFF2-40B4-BE49-F238E27FC236}">
                  <a16:creationId xmlns:a16="http://schemas.microsoft.com/office/drawing/2014/main" id="{6ACD1B82-7D38-2DF5-15DE-E8816FA95A8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8882" b="89803" l="3526" r="94872">
                          <a14:foregroundMark x1="8654" y1="16447" x2="29167" y2="18421"/>
                          <a14:foregroundMark x1="29167" y1="18421" x2="62500" y2="31908"/>
                          <a14:foregroundMark x1="62500" y1="31908" x2="49679" y2="53947"/>
                          <a14:foregroundMark x1="49679" y1="53947" x2="15385" y2="55921"/>
                          <a14:foregroundMark x1="15385" y1="55921" x2="15385" y2="55921"/>
                          <a14:foregroundMark x1="4487" y1="14474" x2="3846" y2="19408"/>
                          <a14:foregroundMark x1="91346" y1="13487" x2="88462" y2="51645"/>
                          <a14:foregroundMark x1="88462" y1="51645" x2="87179" y2="51974"/>
                          <a14:foregroundMark x1="84936" y1="55592" x2="86538" y2="55921"/>
                          <a14:foregroundMark x1="94872" y1="52303" x2="94551" y2="51974"/>
                          <a14:foregroundMark x1="85256" y1="9539" x2="83333" y2="9539"/>
                          <a14:foregroundMark x1="67628" y1="10526" x2="86538" y2="9539"/>
                          <a14:foregroundMark x1="86538" y1="9539" x2="86538" y2="9539"/>
                          <a14:foregroundMark x1="8654" y1="12829" x2="14423" y2="12829"/>
                          <a14:foregroundMark x1="86538" y1="9868" x2="75000" y2="8882"/>
                          <a14:foregroundMark x1="29158" y1="12585" x2="33333" y2="11513"/>
                          <a14:foregroundMark x1="36218" y1="11513" x2="30352" y2="10862"/>
                          <a14:foregroundMark x1="27244" y1="11513" x2="32051" y2="12500"/>
                          <a14:foregroundMark x1="8654" y1="12500" x2="14103" y2="12829"/>
                          <a14:foregroundMark x1="26603" y1="11513" x2="29167" y2="11842"/>
                          <a14:backgroundMark x1="24359" y1="10197" x2="27166" y2="1067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2078" y="3278105"/>
              <a:ext cx="2517932" cy="2453370"/>
            </a:xfrm>
            <a:prstGeom prst="rect">
              <a:avLst/>
            </a:prstGeom>
          </p:spPr>
        </p:pic>
      </p:grpSp>
      <p:pic>
        <p:nvPicPr>
          <p:cNvPr id="15" name="Picture 14" descr="A white electronic device with a screen&#10;&#10;Description automatically generated">
            <a:extLst>
              <a:ext uri="{FF2B5EF4-FFF2-40B4-BE49-F238E27FC236}">
                <a16:creationId xmlns:a16="http://schemas.microsoft.com/office/drawing/2014/main" id="{F510B7CE-88E5-3AB2-A11C-113EEF9C5DD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26" r="24399"/>
          <a:stretch/>
        </p:blipFill>
        <p:spPr>
          <a:xfrm>
            <a:off x="4560924" y="5521302"/>
            <a:ext cx="2223389" cy="2489291"/>
          </a:xfrm>
          <a:prstGeom prst="rect">
            <a:avLst/>
          </a:prstGeom>
        </p:spPr>
      </p:pic>
      <p:pic>
        <p:nvPicPr>
          <p:cNvPr id="17" name="Picture 16" descr="A machine with a red liquid&#10;&#10;Description automatically generated">
            <a:extLst>
              <a:ext uri="{FF2B5EF4-FFF2-40B4-BE49-F238E27FC236}">
                <a16:creationId xmlns:a16="http://schemas.microsoft.com/office/drawing/2014/main" id="{4CDBCC8B-5FCE-46E9-E6E9-13EAB85287B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66" r="13175"/>
          <a:stretch/>
        </p:blipFill>
        <p:spPr>
          <a:xfrm>
            <a:off x="11726749" y="4701104"/>
            <a:ext cx="1576304" cy="3204286"/>
          </a:xfrm>
          <a:prstGeom prst="rect">
            <a:avLst/>
          </a:prstGeom>
        </p:spPr>
      </p:pic>
      <p:pic>
        <p:nvPicPr>
          <p:cNvPr id="20" name="Picture 19" descr="A white electronic device with a screen&#10;&#10;Description automatically generated">
            <a:extLst>
              <a:ext uri="{FF2B5EF4-FFF2-40B4-BE49-F238E27FC236}">
                <a16:creationId xmlns:a16="http://schemas.microsoft.com/office/drawing/2014/main" id="{2770D502-A1FC-F658-6611-36E03F341D0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95" r="24399"/>
          <a:stretch/>
        </p:blipFill>
        <p:spPr>
          <a:xfrm>
            <a:off x="9748612" y="5502105"/>
            <a:ext cx="2102586" cy="2508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0706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D2CB6BE-ACCA-2CFC-C558-FC53FB9408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58" b="45528"/>
          <a:stretch/>
        </p:blipFill>
        <p:spPr>
          <a:xfrm>
            <a:off x="2" y="5227960"/>
            <a:ext cx="14630398" cy="360292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56A0240-8475-C9CD-B48C-DF8E0117CA85}"/>
              </a:ext>
            </a:extLst>
          </p:cNvPr>
          <p:cNvSpPr/>
          <p:nvPr/>
        </p:nvSpPr>
        <p:spPr bwMode="auto">
          <a:xfrm>
            <a:off x="5294" y="5227960"/>
            <a:ext cx="14630397" cy="3602927"/>
          </a:xfrm>
          <a:prstGeom prst="rect">
            <a:avLst/>
          </a:prstGeom>
          <a:gradFill flip="none" rotWithShape="1">
            <a:gsLst>
              <a:gs pos="27000">
                <a:srgbClr val="000000">
                  <a:alpha val="0"/>
                </a:srgbClr>
              </a:gs>
              <a:gs pos="100000">
                <a:srgbClr val="000000">
                  <a:alpha val="78000"/>
                </a:srgbClr>
              </a:gs>
            </a:gsLst>
            <a:lin ang="8100000" scaled="1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square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3480" b="1">
              <a:solidFill>
                <a:srgbClr val="FFFFFF"/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851C0BCC-59D6-2191-EB04-FF611B4BB684}"/>
              </a:ext>
            </a:extLst>
          </p:cNvPr>
          <p:cNvSpPr txBox="1">
            <a:spLocks/>
          </p:cNvSpPr>
          <p:nvPr/>
        </p:nvSpPr>
        <p:spPr>
          <a:xfrm>
            <a:off x="747140" y="1733897"/>
            <a:ext cx="4277195" cy="3494063"/>
          </a:xfrm>
          <a:prstGeom prst="rect">
            <a:avLst/>
          </a:prstGeom>
        </p:spPr>
        <p:txBody>
          <a:bodyPr vert="horz" lIns="109728" tIns="54864" rIns="109728" bIns="54864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nl-NL" sz="1920" b="1" dirty="0"/>
              <a:t>Flexibility and </a:t>
            </a:r>
            <a:r>
              <a:rPr lang="nl-NL" sz="1920" b="1" dirty="0" err="1"/>
              <a:t>Adaptability</a:t>
            </a:r>
            <a:endParaRPr lang="nl-NL" sz="1920" b="1" dirty="0"/>
          </a:p>
          <a:p>
            <a:pPr marL="342900" indent="-342900"/>
            <a:r>
              <a:rPr lang="en-US" sz="1900" dirty="0"/>
              <a:t>V-Control is based on open architecture, allowing integration into existing DeltaV installations</a:t>
            </a:r>
          </a:p>
          <a:p>
            <a:pPr marL="342900" indent="-342900"/>
            <a:r>
              <a:rPr lang="en-US" sz="1900" dirty="0"/>
              <a:t>Flexibility for users to adapt their </a:t>
            </a:r>
            <a:r>
              <a:rPr lang="en-US" sz="1900" dirty="0" err="1"/>
              <a:t>A&amp;C</a:t>
            </a:r>
            <a:r>
              <a:rPr lang="en-US" sz="1900" dirty="0"/>
              <a:t> processes to enhance their bioprocesses</a:t>
            </a:r>
          </a:p>
          <a:p>
            <a:pPr marL="342900" indent="-342900"/>
            <a:r>
              <a:rPr lang="en-US" sz="1900" dirty="0"/>
              <a:t>Compatible with other DeltaV applications (VCAT, Batch, SpectralPAT, Mobile, etc.)</a:t>
            </a:r>
          </a:p>
          <a:p>
            <a:endParaRPr lang="en-US" sz="1920" dirty="0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27D023D4-F0CB-6CDA-5138-F41406FB9F35}"/>
              </a:ext>
            </a:extLst>
          </p:cNvPr>
          <p:cNvSpPr txBox="1">
            <a:spLocks/>
          </p:cNvSpPr>
          <p:nvPr/>
        </p:nvSpPr>
        <p:spPr>
          <a:xfrm>
            <a:off x="4973740" y="1733897"/>
            <a:ext cx="4546027" cy="3136012"/>
          </a:xfrm>
          <a:prstGeom prst="rect">
            <a:avLst/>
          </a:prstGeom>
        </p:spPr>
        <p:txBody>
          <a:bodyPr vert="horz" lIns="109728" tIns="54864" rIns="109728" bIns="54864" rtlCol="0" anchor="t">
            <a:normAutofit fontScale="92500" lnSpcReduction="10000"/>
          </a:bodyPr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nl-NL" sz="2100" b="1" dirty="0" err="1">
                <a:solidFill>
                  <a:schemeClr val="tx2"/>
                </a:solidFill>
              </a:rPr>
              <a:t>Future-Proof</a:t>
            </a:r>
            <a:r>
              <a:rPr lang="nl-NL" sz="2100" b="1" dirty="0">
                <a:solidFill>
                  <a:schemeClr val="tx2"/>
                </a:solidFill>
              </a:rPr>
              <a:t> Automation System</a:t>
            </a:r>
          </a:p>
          <a:p>
            <a:pPr marL="342900" indent="-342900" algn="l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tx2"/>
                </a:solidFill>
              </a:rPr>
              <a:t>Based on Standard PCSD library, allowing to:</a:t>
            </a:r>
          </a:p>
          <a:p>
            <a:pPr marL="645796" lvl="1" indent="-200026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tx2"/>
                </a:solidFill>
              </a:rPr>
              <a:t>Keep up-to-date with the latest DeltaV releases</a:t>
            </a:r>
          </a:p>
          <a:p>
            <a:pPr marL="645796" lvl="1" indent="-200026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tx2"/>
                </a:solidFill>
              </a:rPr>
              <a:t>Have access to global support from Emerson</a:t>
            </a:r>
          </a:p>
          <a:p>
            <a:pPr marL="645796" lvl="1" indent="-200026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tx2"/>
                </a:solidFill>
              </a:rPr>
              <a:t>Align with DeltaV new releases</a:t>
            </a:r>
          </a:p>
          <a:p>
            <a:pPr marL="645796" lvl="1" indent="-200026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tx2"/>
                </a:solidFill>
              </a:rPr>
              <a:t>Adopt easily the latest DeltaV features</a:t>
            </a:r>
          </a:p>
          <a:p>
            <a:pPr algn="l"/>
            <a:endParaRPr lang="en-US" sz="1920" dirty="0">
              <a:solidFill>
                <a:schemeClr val="tx2"/>
              </a:solidFill>
            </a:endParaRPr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C7146043-E3EF-65BE-7E8E-451BA61F6331}"/>
              </a:ext>
            </a:extLst>
          </p:cNvPr>
          <p:cNvSpPr txBox="1">
            <a:spLocks/>
          </p:cNvSpPr>
          <p:nvPr/>
        </p:nvSpPr>
        <p:spPr>
          <a:xfrm>
            <a:off x="9774466" y="1733897"/>
            <a:ext cx="4529833" cy="360292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nl-NL" sz="1920" b="1" dirty="0" err="1"/>
              <a:t>Configurability</a:t>
            </a:r>
            <a:r>
              <a:rPr lang="nl-NL" sz="1920" b="1" dirty="0"/>
              <a:t> and Easy Tech Transfer </a:t>
            </a:r>
          </a:p>
          <a:p>
            <a:pPr marL="342900" indent="-342900"/>
            <a:r>
              <a:rPr lang="en-US" sz="1900" dirty="0"/>
              <a:t>Configurability for both R&amp;D labs and Pilot &amp; Production bioreactor systems</a:t>
            </a:r>
          </a:p>
          <a:p>
            <a:pPr marL="342900" indent="-342900"/>
            <a:r>
              <a:rPr lang="en-US" sz="1900" dirty="0"/>
              <a:t>Easy tech transfer when scaling up from research to production.</a:t>
            </a:r>
          </a:p>
          <a:p>
            <a:pPr marL="342900" indent="-342900"/>
            <a:r>
              <a:rPr lang="en-US" sz="1900" dirty="0"/>
              <a:t>Integration of 3</a:t>
            </a:r>
            <a:r>
              <a:rPr lang="en-US" sz="1900" baseline="30000" dirty="0"/>
              <a:t>rd</a:t>
            </a:r>
            <a:r>
              <a:rPr lang="en-US" sz="1900" dirty="0"/>
              <a:t> party sensors and devices</a:t>
            </a:r>
          </a:p>
          <a:p>
            <a:pPr marL="342900" indent="-342900"/>
            <a:r>
              <a:rPr lang="en-US" sz="1900" dirty="0"/>
              <a:t>Integration w/ external DB (e.g. OSI Pi) and reporting (e.g. </a:t>
            </a:r>
            <a:r>
              <a:rPr lang="en-US" sz="1900" dirty="0" err="1"/>
              <a:t>InfoBatch</a:t>
            </a:r>
            <a:r>
              <a:rPr lang="en-US" sz="1900" dirty="0"/>
              <a:t>)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4ED228-CD1F-EC59-0D3E-03F2740BF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0" dirty="0"/>
              <a:t>The Power of V-Control 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066926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18DB86A-086C-615D-1636-7C5B98983B4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/>
              <a:t>Getinge Bioprocessing: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5CD6E2-49AD-8C28-7549-72E3EB57B9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91978" y="5169243"/>
            <a:ext cx="13309840" cy="859024"/>
          </a:xfrm>
        </p:spPr>
        <p:txBody>
          <a:bodyPr>
            <a:normAutofit/>
          </a:bodyPr>
          <a:lstStyle/>
          <a:p>
            <a:r>
              <a:rPr lang="en-US" dirty="0"/>
              <a:t>Astrid Aguilar (Getinge):	</a:t>
            </a:r>
            <a:r>
              <a:rPr lang="en-US" dirty="0">
                <a:hlinkClick r:id="rId2"/>
              </a:rPr>
              <a:t>Astrid.Aguilarfajardo@getinge.com</a:t>
            </a:r>
            <a:endParaRPr lang="en-US" dirty="0"/>
          </a:p>
          <a:p>
            <a:r>
              <a:rPr lang="en-US" dirty="0"/>
              <a:t>Berkay Sarac (Emerson):	</a:t>
            </a:r>
            <a:r>
              <a:rPr lang="en-US" dirty="0">
                <a:hlinkClick r:id="rId3"/>
              </a:rPr>
              <a:t>Berkay.Sarac@emerson.com</a:t>
            </a:r>
            <a:r>
              <a:rPr lang="en-US" dirty="0"/>
              <a:t>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112DD4-F08C-1A2D-15A9-96D552CAA1F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3-1648</a:t>
            </a:r>
          </a:p>
        </p:txBody>
      </p:sp>
      <p:pic>
        <p:nvPicPr>
          <p:cNvPr id="5" name="Picture 4" descr="A qr code with a black and white background&#10;&#10;Description automatically generated">
            <a:extLst>
              <a:ext uri="{FF2B5EF4-FFF2-40B4-BE49-F238E27FC236}">
                <a16:creationId xmlns:a16="http://schemas.microsoft.com/office/drawing/2014/main" id="{3028F1D9-CE3F-11BB-F639-5509B914C27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2840" y="3291175"/>
            <a:ext cx="1647250" cy="164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9723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60499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59B1D-EE55-0C96-BBE7-2B217F3CB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Who is using already Advanced Automation for CGT?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2B7552-9B47-0DA7-0E47-BB94A8B4AE9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8582" y="3005170"/>
            <a:ext cx="5781645" cy="645907"/>
          </a:xfrm>
        </p:spPr>
        <p:txBody>
          <a:bodyPr>
            <a:normAutofit/>
          </a:bodyPr>
          <a:lstStyle/>
          <a:p>
            <a:r>
              <a:rPr lang="en-US" dirty="0"/>
              <a:t>Question for the Audience</a:t>
            </a:r>
          </a:p>
        </p:txBody>
      </p:sp>
    </p:spTree>
    <p:extLst>
      <p:ext uri="{BB962C8B-B14F-4D97-AF65-F5344CB8AC3E}">
        <p14:creationId xmlns:p14="http://schemas.microsoft.com/office/powerpoint/2010/main" val="40410914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020909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1&quot;/&gt;&lt;lineCharCount val=&quot;31&quot;/&gt;&lt;/TableIndex&gt;&lt;/ShapeTextInfo&gt;"/>
  <p:tag name="HTML_SHAPEINFO" val="&lt;ThreeDShapeInfo&gt;&lt;uuid val=&quot;&quot;/&gt;&lt;isInvalidForFieldText val=&quot;0&quot;/&gt;&lt;Image&gt;&lt;filename val=&quot;C:\Users\dpranno\AppData\Local\Temp\PR\data\asimages\{CFC45FAD-1E9A-4879-8FCA-D949A2B1990C}_4.png&quot;/&gt;&lt;left val=&quot;38&quot;/&gt;&lt;top val=&quot;34&quot;/&gt;&lt;width val=&quot;1445&quot;/&gt;&lt;height val=&quot;129&quot;/&gt;&lt;hasText val=&quot;1&quot;/&gt;&lt;/Image&gt;&lt;/ThreeDShapeInfo&gt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2&quot;/&gt;&lt;lineCharCount val=&quot;82&quot;/&gt;&lt;lineCharCount val=&quot;70&quot;/&gt;&lt;/TableIndex&gt;&lt;/ShapeTextInfo&gt;"/>
</p:tagLst>
</file>

<file path=ppt/theme/theme1.xml><?xml version="1.0" encoding="utf-8"?>
<a:theme xmlns:a="http://schemas.openxmlformats.org/drawingml/2006/main" name="Emerson Exchange 2022">
  <a:themeElements>
    <a:clrScheme name="Custom">
      <a:dk1>
        <a:srgbClr val="FFFFFF"/>
      </a:dk1>
      <a:lt1>
        <a:srgbClr val="E1E1E1"/>
      </a:lt1>
      <a:dk2>
        <a:srgbClr val="182555"/>
      </a:dk2>
      <a:lt2>
        <a:srgbClr val="00AF9A"/>
      </a:lt2>
      <a:accent1>
        <a:srgbClr val="A1E25E"/>
      </a:accent1>
      <a:accent2>
        <a:srgbClr val="E6004C"/>
      </a:accent2>
      <a:accent3>
        <a:srgbClr val="FF661D"/>
      </a:accent3>
      <a:accent4>
        <a:srgbClr val="E1E1E1"/>
      </a:accent4>
      <a:accent5>
        <a:srgbClr val="263C8D"/>
      </a:accent5>
      <a:accent6>
        <a:srgbClr val="1A2451"/>
      </a:accent6>
      <a:hlink>
        <a:srgbClr val="FF671D"/>
      </a:hlink>
      <a:folHlink>
        <a:srgbClr val="F89622"/>
      </a:folHlink>
    </a:clrScheme>
    <a:fontScheme name="Emerson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9525">
          <a:noFill/>
          <a:round/>
          <a:headEnd/>
          <a:tailEnd/>
        </a:ln>
        <a:effectLst/>
      </a:spPr>
      <a:bodyPr wrap="square" rtlCol="0" anchor="ctr"/>
      <a:lstStyle>
        <a:defPPr algn="ctr" eaLnBrk="0" fontAlgn="base" hangingPunct="0">
          <a:spcBef>
            <a:spcPct val="0"/>
          </a:spcBef>
          <a:spcAft>
            <a:spcPct val="0"/>
          </a:spcAft>
          <a:defRPr b="1" dirty="0">
            <a:solidFill>
              <a:srgbClr val="FFFFFF"/>
            </a:solidFill>
          </a:defRPr>
        </a:defPPr>
      </a:lstStyle>
    </a:spDef>
    <a:lnDef>
      <a:spPr bwMode="auto">
        <a:solidFill>
          <a:schemeClr val="accent1"/>
        </a:solidFill>
        <a:ln w="127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/>
      <a:bodyPr anchor="t">
        <a:normAutofit/>
      </a:bodyPr>
      <a:lstStyle>
        <a:defPPr algn="l">
          <a:defRPr sz="2400" i="1" dirty="0">
            <a:solidFill>
              <a:schemeClr val="tx1"/>
            </a:solidFill>
            <a:latin typeface="Arial" panose="020B0604020202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EMR_Exchange_PresentationTemplate_16x9_3.14_5pm" id="{40FAAB5B-86EF-0C49-AED3-FBA1D303150E}" vid="{EDF3700E-0636-CE44-960A-EDF7C1D67CE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12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7600C030-B628-4C6F-B085-4F22D991206A}">
  <we:reference id="wa104381063" version="1.0.0.1" store="en-US" storeType="OMEX"/>
  <we:alternateReferences>
    <we:reference id="wa104381063" version="1.0.0.1" store="WA104381063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caac2e5-de32-49a1-ad90-121c4f41de3f">
      <Terms xmlns="http://schemas.microsoft.com/office/infopath/2007/PartnerControls"/>
    </lcf76f155ced4ddcb4097134ff3c332f>
    <TaxCatchAll xmlns="8b63717d-b5f7-44c8-8084-a951d8974fd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EB078B2E1F5504BAAF6AC10407925BA" ma:contentTypeVersion="14" ma:contentTypeDescription="Create a new document." ma:contentTypeScope="" ma:versionID="f7a4b3d366687355541141a217c7915e">
  <xsd:schema xmlns:xsd="http://www.w3.org/2001/XMLSchema" xmlns:xs="http://www.w3.org/2001/XMLSchema" xmlns:p="http://schemas.microsoft.com/office/2006/metadata/properties" xmlns:ns2="ecaac2e5-de32-49a1-ad90-121c4f41de3f" xmlns:ns3="8b63717d-b5f7-44c8-8084-a951d8974fdc" targetNamespace="http://schemas.microsoft.com/office/2006/metadata/properties" ma:root="true" ma:fieldsID="f48cf3edf7ab627c18a5dc8800c49995" ns2:_="" ns3:_="">
    <xsd:import namespace="ecaac2e5-de32-49a1-ad90-121c4f41de3f"/>
    <xsd:import namespace="8b63717d-b5f7-44c8-8084-a951d8974fd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aac2e5-de32-49a1-ad90-121c4f41de3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ffc78bd8-db31-4712-a006-2d951f62dd8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63717d-b5f7-44c8-8084-a951d8974fdc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6cae43cc-e426-4924-96fa-20b954188815}" ma:internalName="TaxCatchAll" ma:showField="CatchAllData" ma:web="8b63717d-b5f7-44c8-8084-a951d8974fd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6247456-7FED-4460-B265-EFD2756C1923}">
  <ds:schemaRefs>
    <ds:schemaRef ds:uri="http://purl.org/dc/dcmitype/"/>
    <ds:schemaRef ds:uri="http://purl.org/dc/elements/1.1/"/>
    <ds:schemaRef ds:uri="http://schemas.openxmlformats.org/package/2006/metadata/core-properties"/>
    <ds:schemaRef ds:uri="http://www.w3.org/XML/1998/namespace"/>
    <ds:schemaRef ds:uri="ecaac2e5-de32-49a1-ad90-121c4f41de3f"/>
    <ds:schemaRef ds:uri="http://schemas.microsoft.com/office/2006/documentManagement/types"/>
    <ds:schemaRef ds:uri="8b63717d-b5f7-44c8-8084-a951d8974fdc"/>
    <ds:schemaRef ds:uri="http://schemas.microsoft.com/office/2006/metadata/properties"/>
    <ds:schemaRef ds:uri="http://schemas.microsoft.com/office/infopath/2007/PartnerControl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5A441B99-7137-44D7-9CB9-6981399CDB6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5DB9E93-DD35-4D6A-BDD6-F72ADFDEFC49}">
  <ds:schemaRefs>
    <ds:schemaRef ds:uri="8b63717d-b5f7-44c8-8084-a951d8974fdc"/>
    <ds:schemaRef ds:uri="ecaac2e5-de32-49a1-ad90-121c4f41de3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Emerson Exchange 2022</Template>
  <TotalTime>3158</TotalTime>
  <Words>1715</Words>
  <Application>Microsoft Office PowerPoint</Application>
  <PresentationFormat>Custom</PresentationFormat>
  <Paragraphs>312</Paragraphs>
  <Slides>32</Slides>
  <Notes>15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9" baseType="lpstr">
      <vt:lpstr>Aptos</vt:lpstr>
      <vt:lpstr>Arial</vt:lpstr>
      <vt:lpstr>Arial Black</vt:lpstr>
      <vt:lpstr>Arial Black (Headings)</vt:lpstr>
      <vt:lpstr>Calibri</vt:lpstr>
      <vt:lpstr>Noto Sans</vt:lpstr>
      <vt:lpstr>Emerson Exchange 2022</vt:lpstr>
      <vt:lpstr>3-1648 From Lab to Launch: Advanced Automation for Cell and Gene Therapy Production</vt:lpstr>
      <vt:lpstr>PowerPoint Presentation</vt:lpstr>
      <vt:lpstr>PowerPoint Presentation</vt:lpstr>
      <vt:lpstr>PowerPoint Presentation</vt:lpstr>
      <vt:lpstr>PowerPoint Presentation</vt:lpstr>
      <vt:lpstr>Cell and Gene Therapy</vt:lpstr>
      <vt:lpstr>Cell and Gene Therapy Production</vt:lpstr>
      <vt:lpstr>Cell and Gene Therapy</vt:lpstr>
      <vt:lpstr>Cell and Gene Therapy</vt:lpstr>
      <vt:lpstr>Challenges of Cell and Gene Therapy Production</vt:lpstr>
      <vt:lpstr>V-Control for CGT</vt:lpstr>
      <vt:lpstr>V-Control for CGT</vt:lpstr>
      <vt:lpstr>V-Control for CGT</vt:lpstr>
      <vt:lpstr>On-line Glucose and Lactate Analysis</vt:lpstr>
      <vt:lpstr>V-Control for CGT</vt:lpstr>
      <vt:lpstr>Integration of V-Control and Livit Flex</vt:lpstr>
      <vt:lpstr>DeltaV Spectral PAT and DeltaV Flex Solutions</vt:lpstr>
      <vt:lpstr>PowerPoint Presentation</vt:lpstr>
      <vt:lpstr>DeltaV Spectral PAT Solution</vt:lpstr>
      <vt:lpstr>Example Architecture – Embedded DeltaV Spectral PAT</vt:lpstr>
      <vt:lpstr>PowerPoint Presentation</vt:lpstr>
      <vt:lpstr>DeltaV Flex System</vt:lpstr>
      <vt:lpstr>OEM Skid Example</vt:lpstr>
      <vt:lpstr>Use Case</vt:lpstr>
      <vt:lpstr>Use Case of V-Control and Livit Flex</vt:lpstr>
      <vt:lpstr>Solution Highlights</vt:lpstr>
      <vt:lpstr>Solution Highlights for CGT</vt:lpstr>
      <vt:lpstr>The Power of V-Control </vt:lpstr>
      <vt:lpstr>PowerPoint Presentation</vt:lpstr>
      <vt:lpstr>PowerPoint Presentation</vt:lpstr>
      <vt:lpstr>Who is using already Advanced Automation for CGT?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Samantha Warren (FleishmanHillard)</dc:creator>
  <cp:lastModifiedBy>Feinberg, Amy [EMR/SYSS/PSS/EDEN]</cp:lastModifiedBy>
  <cp:revision>8</cp:revision>
  <dcterms:created xsi:type="dcterms:W3CDTF">2024-05-29T20:13:06Z</dcterms:created>
  <dcterms:modified xsi:type="dcterms:W3CDTF">2025-06-24T13:18:19Z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0x0101005EB078B2E1F5504BAAF6AC10407925BA</vt:lpwstr>
  </property>
  <property fmtid="{D5CDD505-2E9C-101B-9397-08002B2CF9AE}" pid="3" name="_ExtendedDescription">
    <vt:lpwstr/>
  </property>
  <property fmtid="{D5CDD505-2E9C-101B-9397-08002B2CF9AE}" pid="4" name="MSIP_Label_d38901aa-f724-46bf-bb4f-aef09392934b_Enabled">
    <vt:lpwstr>true</vt:lpwstr>
  </property>
  <property fmtid="{D5CDD505-2E9C-101B-9397-08002B2CF9AE}" pid="5" name="MSIP_Label_d38901aa-f724-46bf-bb4f-aef09392934b_SetDate">
    <vt:lpwstr>2022-02-22T17:41:58Z</vt:lpwstr>
  </property>
  <property fmtid="{D5CDD505-2E9C-101B-9397-08002B2CF9AE}" pid="6" name="MSIP_Label_d38901aa-f724-46bf-bb4f-aef09392934b_Method">
    <vt:lpwstr>Privileged</vt:lpwstr>
  </property>
  <property fmtid="{D5CDD505-2E9C-101B-9397-08002B2CF9AE}" pid="7" name="MSIP_Label_d38901aa-f724-46bf-bb4f-aef09392934b_Name">
    <vt:lpwstr>Internal - No Label</vt:lpwstr>
  </property>
  <property fmtid="{D5CDD505-2E9C-101B-9397-08002B2CF9AE}" pid="8" name="MSIP_Label_d38901aa-f724-46bf-bb4f-aef09392934b_SiteId">
    <vt:lpwstr>eb06985d-06ca-4a17-81da-629ab99f6505</vt:lpwstr>
  </property>
  <property fmtid="{D5CDD505-2E9C-101B-9397-08002B2CF9AE}" pid="9" name="MSIP_Label_d38901aa-f724-46bf-bb4f-aef09392934b_ActionId">
    <vt:lpwstr>28001e8f-983a-485c-9690-03b74d9e1b3d</vt:lpwstr>
  </property>
  <property fmtid="{D5CDD505-2E9C-101B-9397-08002B2CF9AE}" pid="10" name="MSIP_Label_d38901aa-f724-46bf-bb4f-aef09392934b_ContentBits">
    <vt:lpwstr>0</vt:lpwstr>
  </property>
  <property fmtid="{D5CDD505-2E9C-101B-9397-08002B2CF9AE}" pid="11" name="MSIP_Label_8e19d756-792e-42a1-bcad-4cb9051ddd2d_Enabled">
    <vt:lpwstr>true</vt:lpwstr>
  </property>
  <property fmtid="{D5CDD505-2E9C-101B-9397-08002B2CF9AE}" pid="12" name="MSIP_Label_8e19d756-792e-42a1-bcad-4cb9051ddd2d_SetDate">
    <vt:lpwstr>2024-07-30T16:08:35Z</vt:lpwstr>
  </property>
  <property fmtid="{D5CDD505-2E9C-101B-9397-08002B2CF9AE}" pid="13" name="MSIP_Label_8e19d756-792e-42a1-bcad-4cb9051ddd2d_Method">
    <vt:lpwstr>Standard</vt:lpwstr>
  </property>
  <property fmtid="{D5CDD505-2E9C-101B-9397-08002B2CF9AE}" pid="14" name="MSIP_Label_8e19d756-792e-42a1-bcad-4cb9051ddd2d_Name">
    <vt:lpwstr>Confidential</vt:lpwstr>
  </property>
  <property fmtid="{D5CDD505-2E9C-101B-9397-08002B2CF9AE}" pid="15" name="MSIP_Label_8e19d756-792e-42a1-bcad-4cb9051ddd2d_SiteId">
    <vt:lpwstr>41eb501a-f671-4ce0-a5bf-b64168c3705f</vt:lpwstr>
  </property>
  <property fmtid="{D5CDD505-2E9C-101B-9397-08002B2CF9AE}" pid="16" name="MSIP_Label_8e19d756-792e-42a1-bcad-4cb9051ddd2d_ActionId">
    <vt:lpwstr>21f9dfb3-647f-4e2f-825a-66baa86353cd</vt:lpwstr>
  </property>
  <property fmtid="{D5CDD505-2E9C-101B-9397-08002B2CF9AE}" pid="17" name="MSIP_Label_8e19d756-792e-42a1-bcad-4cb9051ddd2d_ContentBits">
    <vt:lpwstr>2</vt:lpwstr>
  </property>
  <property fmtid="{D5CDD505-2E9C-101B-9397-08002B2CF9AE}" pid="18" name="ClassificationContentMarkingFooterLocations">
    <vt:lpwstr>Emerson Exchange 2022:5</vt:lpwstr>
  </property>
  <property fmtid="{D5CDD505-2E9C-101B-9397-08002B2CF9AE}" pid="19" name="ClassificationContentMarkingFooterText">
    <vt:lpwstr>Confidential - Not for Public Consumption or Distribution</vt:lpwstr>
  </property>
  <property fmtid="{D5CDD505-2E9C-101B-9397-08002B2CF9AE}" pid="20" name="MediaServiceImageTags">
    <vt:lpwstr/>
  </property>
</Properties>
</file>