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
  </p:notesMasterIdLst>
  <p:handoutMasterIdLst>
    <p:handoutMasterId r:id="rId6"/>
  </p:handoutMasterIdLst>
  <p:sldIdLst>
    <p:sldId id="260" r:id="rId2"/>
    <p:sldId id="261" r:id="rId3"/>
    <p:sldId id="262" r:id="rId4"/>
  </p:sldIdLst>
  <p:sldSz cx="9144000" cy="6858000" type="screen4x3"/>
  <p:notesSz cx="6805613" cy="9939338"/>
  <p:defaultTextStyle>
    <a:defPPr>
      <a:defRPr lang="en-US"/>
    </a:defPPr>
    <a:lvl1pPr algn="ctr" rtl="0" eaLnBrk="0" fontAlgn="base" hangingPunct="0">
      <a:spcBef>
        <a:spcPct val="0"/>
      </a:spcBef>
      <a:spcAft>
        <a:spcPct val="0"/>
      </a:spcAft>
      <a:defRPr sz="2000" kern="1200">
        <a:solidFill>
          <a:srgbClr val="000000"/>
        </a:solidFill>
        <a:latin typeface="Arial" charset="0"/>
        <a:ea typeface="+mn-ea"/>
        <a:cs typeface="+mn-cs"/>
      </a:defRPr>
    </a:lvl1pPr>
    <a:lvl2pPr marL="457200" algn="ctr" rtl="0" eaLnBrk="0" fontAlgn="base" hangingPunct="0">
      <a:spcBef>
        <a:spcPct val="0"/>
      </a:spcBef>
      <a:spcAft>
        <a:spcPct val="0"/>
      </a:spcAft>
      <a:defRPr sz="2000" kern="1200">
        <a:solidFill>
          <a:srgbClr val="000000"/>
        </a:solidFill>
        <a:latin typeface="Arial" charset="0"/>
        <a:ea typeface="+mn-ea"/>
        <a:cs typeface="+mn-cs"/>
      </a:defRPr>
    </a:lvl2pPr>
    <a:lvl3pPr marL="914400" algn="ctr" rtl="0" eaLnBrk="0" fontAlgn="base" hangingPunct="0">
      <a:spcBef>
        <a:spcPct val="0"/>
      </a:spcBef>
      <a:spcAft>
        <a:spcPct val="0"/>
      </a:spcAft>
      <a:defRPr sz="2000" kern="1200">
        <a:solidFill>
          <a:srgbClr val="000000"/>
        </a:solidFill>
        <a:latin typeface="Arial" charset="0"/>
        <a:ea typeface="+mn-ea"/>
        <a:cs typeface="+mn-cs"/>
      </a:defRPr>
    </a:lvl3pPr>
    <a:lvl4pPr marL="1371600" algn="ctr" rtl="0" eaLnBrk="0" fontAlgn="base" hangingPunct="0">
      <a:spcBef>
        <a:spcPct val="0"/>
      </a:spcBef>
      <a:spcAft>
        <a:spcPct val="0"/>
      </a:spcAft>
      <a:defRPr sz="2000" kern="1200">
        <a:solidFill>
          <a:srgbClr val="000000"/>
        </a:solidFill>
        <a:latin typeface="Arial" charset="0"/>
        <a:ea typeface="+mn-ea"/>
        <a:cs typeface="+mn-cs"/>
      </a:defRPr>
    </a:lvl4pPr>
    <a:lvl5pPr marL="1828800" algn="ctr" rtl="0" eaLnBrk="0" fontAlgn="base" hangingPunct="0">
      <a:spcBef>
        <a:spcPct val="0"/>
      </a:spcBef>
      <a:spcAft>
        <a:spcPct val="0"/>
      </a:spcAft>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showPr>
  <p:clrMru>
    <a:srgbClr val="FFFFE1"/>
    <a:srgbClr val="000000"/>
    <a:srgbClr val="000066"/>
    <a:srgbClr val="6699FF"/>
    <a:srgbClr val="990033"/>
    <a:srgbClr val="47BAD6"/>
    <a:srgbClr val="FE9E32"/>
    <a:srgbClr val="009900"/>
    <a:srgbClr val="FFFF00"/>
    <a:srgbClr val="96969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387" autoAdjust="0"/>
  </p:normalViewPr>
  <p:slideViewPr>
    <p:cSldViewPr snapToGrid="0">
      <p:cViewPr varScale="1">
        <p:scale>
          <a:sx n="68" d="100"/>
          <a:sy n="68" d="100"/>
        </p:scale>
        <p:origin x="-8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5" name="Rectangle 3"/>
          <p:cNvSpPr>
            <a:spLocks noGrp="1" noChangeArrowheads="1"/>
          </p:cNvSpPr>
          <p:nvPr>
            <p:ph type="dt" sz="quarter"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pitchFamily="18" charset="0"/>
              </a:defRPr>
            </a:lvl1pPr>
          </a:lstStyle>
          <a:p>
            <a:pPr>
              <a:defRPr/>
            </a:pPr>
            <a:endParaRPr lang="en-US"/>
          </a:p>
        </p:txBody>
      </p:sp>
      <p:sp>
        <p:nvSpPr>
          <p:cNvPr id="13316" name="Rectangle 4"/>
          <p:cNvSpPr>
            <a:spLocks noGrp="1" noChangeArrowheads="1"/>
          </p:cNvSpPr>
          <p:nvPr>
            <p:ph type="ftr" sz="quarter" idx="2"/>
          </p:nvPr>
        </p:nvSpPr>
        <p:spPr bwMode="auto">
          <a:xfrm>
            <a:off x="0" y="9442371"/>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Times" pitchFamily="18" charset="0"/>
              </a:defRPr>
            </a:lvl1pPr>
          </a:lstStyle>
          <a:p>
            <a:pPr>
              <a:defRPr/>
            </a:pPr>
            <a:endParaRPr lang="en-US"/>
          </a:p>
        </p:txBody>
      </p:sp>
      <p:sp>
        <p:nvSpPr>
          <p:cNvPr id="13317" name="Rectangle 5"/>
          <p:cNvSpPr>
            <a:spLocks noGrp="1" noChangeArrowheads="1"/>
          </p:cNvSpPr>
          <p:nvPr>
            <p:ph type="sldNum" sz="quarter" idx="3"/>
          </p:nvPr>
        </p:nvSpPr>
        <p:spPr bwMode="auto">
          <a:xfrm>
            <a:off x="3856514" y="9442371"/>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pitchFamily="18" charset="0"/>
              </a:defRPr>
            </a:lvl1pPr>
          </a:lstStyle>
          <a:p>
            <a:pPr>
              <a:defRPr/>
            </a:pPr>
            <a:fld id="{410E91CA-D353-4A12-B76A-65869834AFE8}" type="slidenum">
              <a:rPr lang="en-US"/>
              <a:pPr>
                <a:defRPr/>
              </a:pPr>
              <a:t>‹#›</a:t>
            </a:fld>
            <a:endParaRPr lang="en-US"/>
          </a:p>
        </p:txBody>
      </p:sp>
    </p:spTree>
    <p:extLst>
      <p:ext uri="{BB962C8B-B14F-4D97-AF65-F5344CB8AC3E}">
        <p14:creationId xmlns="" xmlns:p14="http://schemas.microsoft.com/office/powerpoint/2010/main" val="3711585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Times" pitchFamily="18" charset="0"/>
              </a:defRPr>
            </a:lvl1pPr>
          </a:lstStyle>
          <a:p>
            <a:pPr>
              <a:defRPr/>
            </a:pPr>
            <a:endParaRPr lang="en-US"/>
          </a:p>
        </p:txBody>
      </p:sp>
      <p:sp>
        <p:nvSpPr>
          <p:cNvPr id="15363" name="Rectangle 3"/>
          <p:cNvSpPr>
            <a:spLocks noGrp="1" noChangeArrowheads="1"/>
          </p:cNvSpPr>
          <p:nvPr>
            <p:ph type="dt"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pitchFamily="18"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07415" y="4721186"/>
            <a:ext cx="4990783"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9442371"/>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Times" pitchFamily="18" charset="0"/>
              </a:defRPr>
            </a:lvl1pPr>
          </a:lstStyle>
          <a:p>
            <a:pPr>
              <a:defRPr/>
            </a:pPr>
            <a:endParaRPr lang="en-US"/>
          </a:p>
        </p:txBody>
      </p:sp>
      <p:sp>
        <p:nvSpPr>
          <p:cNvPr id="15367" name="Rectangle 7"/>
          <p:cNvSpPr>
            <a:spLocks noGrp="1" noChangeArrowheads="1"/>
          </p:cNvSpPr>
          <p:nvPr>
            <p:ph type="sldNum" sz="quarter" idx="5"/>
          </p:nvPr>
        </p:nvSpPr>
        <p:spPr bwMode="auto">
          <a:xfrm>
            <a:off x="3856514" y="9442371"/>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pitchFamily="18" charset="0"/>
              </a:defRPr>
            </a:lvl1pPr>
          </a:lstStyle>
          <a:p>
            <a:pPr>
              <a:defRPr/>
            </a:pPr>
            <a:fld id="{E67EB571-BB91-4460-BAD6-59A9F1487A5D}" type="slidenum">
              <a:rPr lang="en-US"/>
              <a:pPr>
                <a:defRPr/>
              </a:pPr>
              <a:t>‹#›</a:t>
            </a:fld>
            <a:endParaRPr lang="en-US"/>
          </a:p>
        </p:txBody>
      </p:sp>
    </p:spTree>
    <p:extLst>
      <p:ext uri="{BB962C8B-B14F-4D97-AF65-F5344CB8AC3E}">
        <p14:creationId xmlns="" xmlns:p14="http://schemas.microsoft.com/office/powerpoint/2010/main" val="24977523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view</a:t>
            </a:r>
            <a:r>
              <a:rPr lang="en-US" baseline="0" dirty="0" smtClean="0"/>
              <a:t> of process has evolved over years.  It all started with  reading the PV with 4-20 ma signals.</a:t>
            </a:r>
          </a:p>
          <a:p>
            <a:endParaRPr lang="en-US" baseline="0" dirty="0" smtClean="0"/>
          </a:p>
          <a:p>
            <a:r>
              <a:rPr lang="en-US" baseline="0" dirty="0" smtClean="0"/>
              <a:t>It was a great technology change at that point in time but as the customer needs grew, HART was introduced.</a:t>
            </a:r>
          </a:p>
          <a:p>
            <a:endParaRPr lang="en-US" baseline="0" dirty="0" smtClean="0"/>
          </a:p>
          <a:p>
            <a:r>
              <a:rPr lang="en-US" baseline="0" dirty="0" smtClean="0"/>
              <a:t>Hart paved way for easy configuration but was limited to PV measurements.  </a:t>
            </a:r>
          </a:p>
          <a:p>
            <a:endParaRPr lang="en-US" baseline="0" dirty="0" smtClean="0"/>
          </a:p>
          <a:p>
            <a:r>
              <a:rPr lang="en-US" baseline="0" dirty="0" smtClean="0"/>
              <a:t>Emerson’s Hart configuration tools are popular in our customer base even today.</a:t>
            </a:r>
          </a:p>
          <a:p>
            <a:endParaRPr lang="en-US" baseline="0" dirty="0" smtClean="0"/>
          </a:p>
          <a:p>
            <a:r>
              <a:rPr lang="en-US" baseline="0" dirty="0" smtClean="0"/>
              <a:t>In late 1990’s Emerson was a pioneer in introduction </a:t>
            </a:r>
            <a:r>
              <a:rPr lang="en-US" baseline="0" dirty="0" err="1" smtClean="0"/>
              <a:t>PlantWeb</a:t>
            </a:r>
            <a:r>
              <a:rPr lang="en-US" baseline="0" dirty="0" smtClean="0"/>
              <a:t> architecture which revolutionized the way the process variable was seen.</a:t>
            </a:r>
          </a:p>
          <a:p>
            <a:endParaRPr lang="en-US" baseline="0" dirty="0" smtClean="0"/>
          </a:p>
          <a:p>
            <a:r>
              <a:rPr lang="en-US" baseline="0" dirty="0" smtClean="0"/>
              <a:t>It was no more just PV that was being seen from a field device.  HART pass through and Foundation fieldbus provided the knowledge of the process variable and its state.</a:t>
            </a:r>
          </a:p>
          <a:p>
            <a:endParaRPr lang="en-US" baseline="0" dirty="0" smtClean="0"/>
          </a:p>
          <a:p>
            <a:r>
              <a:rPr lang="en-US" baseline="0" dirty="0" smtClean="0"/>
              <a:t>In late 2000’s Emerson introduced the device alerts all the way to the HMI level irrespective of whether it is HART or Ff or Wireless HART, providing the operations team with the wisdom and insight into the process.</a:t>
            </a:r>
          </a:p>
          <a:p>
            <a:endParaRPr lang="en-US" baseline="0" dirty="0" smtClean="0"/>
          </a:p>
          <a:p>
            <a:r>
              <a:rPr lang="en-US" baseline="0" dirty="0" smtClean="0"/>
              <a:t>It has created opportunity for increased availability and performance excellence through Abnormal Situation Prevention.</a:t>
            </a:r>
          </a:p>
        </p:txBody>
      </p:sp>
      <p:sp>
        <p:nvSpPr>
          <p:cNvPr id="4" name="Slide Number Placeholder 3"/>
          <p:cNvSpPr>
            <a:spLocks noGrp="1"/>
          </p:cNvSpPr>
          <p:nvPr>
            <p:ph type="sldNum" sz="quarter" idx="10"/>
          </p:nvPr>
        </p:nvSpPr>
        <p:spPr/>
        <p:txBody>
          <a:bodyPr/>
          <a:lstStyle/>
          <a:p>
            <a:pPr>
              <a:defRPr/>
            </a:pPr>
            <a:fld id="{E67EB571-BB91-4460-BAD6-59A9F1487A5D}" type="slidenum">
              <a:rPr lang="en-US" smtClean="0"/>
              <a:pPr>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64" descr="process management"/>
          <p:cNvPicPr>
            <a:picLocks noChangeAspect="1" noChangeArrowheads="1"/>
          </p:cNvPicPr>
          <p:nvPr/>
        </p:nvPicPr>
        <p:blipFill>
          <a:blip r:embed="rId2" cstate="print"/>
          <a:srcRect/>
          <a:stretch>
            <a:fillRect/>
          </a:stretch>
        </p:blipFill>
        <p:spPr bwMode="auto">
          <a:xfrm>
            <a:off x="5835650" y="4700588"/>
            <a:ext cx="2482850" cy="1662112"/>
          </a:xfrm>
          <a:prstGeom prst="rect">
            <a:avLst/>
          </a:prstGeom>
          <a:noFill/>
          <a:ln w="9525">
            <a:noFill/>
            <a:miter lim="800000"/>
            <a:headEnd/>
            <a:tailEnd/>
          </a:ln>
        </p:spPr>
      </p:pic>
      <p:sp>
        <p:nvSpPr>
          <p:cNvPr id="5" name="Line 1037"/>
          <p:cNvSpPr>
            <a:spLocks noChangeShapeType="1"/>
          </p:cNvSpPr>
          <p:nvPr/>
        </p:nvSpPr>
        <p:spPr bwMode="auto">
          <a:xfrm>
            <a:off x="0" y="2557463"/>
            <a:ext cx="8059738" cy="0"/>
          </a:xfrm>
          <a:prstGeom prst="line">
            <a:avLst/>
          </a:prstGeom>
          <a:noFill/>
          <a:ln w="9525">
            <a:solidFill>
              <a:schemeClr val="hlink"/>
            </a:solidFill>
            <a:round/>
            <a:headEnd/>
            <a:tailEnd/>
          </a:ln>
          <a:effectLst/>
        </p:spPr>
        <p:txBody>
          <a:bodyPr wrap="none" anchor="ctr"/>
          <a:lstStyle/>
          <a:p>
            <a:pPr>
              <a:defRPr/>
            </a:pPr>
            <a:endParaRPr lang="en-US"/>
          </a:p>
        </p:txBody>
      </p:sp>
      <p:sp>
        <p:nvSpPr>
          <p:cNvPr id="6" name="Line 1038"/>
          <p:cNvSpPr>
            <a:spLocks noChangeShapeType="1"/>
          </p:cNvSpPr>
          <p:nvPr/>
        </p:nvSpPr>
        <p:spPr bwMode="auto">
          <a:xfrm>
            <a:off x="1952625" y="0"/>
            <a:ext cx="0" cy="3436938"/>
          </a:xfrm>
          <a:prstGeom prst="line">
            <a:avLst/>
          </a:prstGeom>
          <a:noFill/>
          <a:ln w="9525">
            <a:solidFill>
              <a:schemeClr val="hlink"/>
            </a:solidFill>
            <a:round/>
            <a:headEnd/>
            <a:tailEnd/>
          </a:ln>
          <a:effectLst/>
        </p:spPr>
        <p:txBody>
          <a:bodyPr wrap="none" anchor="ctr"/>
          <a:lstStyle/>
          <a:p>
            <a:pPr>
              <a:defRPr/>
            </a:pPr>
            <a:endParaRPr lang="en-US"/>
          </a:p>
        </p:txBody>
      </p:sp>
      <p:sp>
        <p:nvSpPr>
          <p:cNvPr id="22531" name="Rectangle 1027"/>
          <p:cNvSpPr>
            <a:spLocks noGrp="1" noChangeArrowheads="1"/>
          </p:cNvSpPr>
          <p:nvPr>
            <p:ph type="ctrTitle"/>
          </p:nvPr>
        </p:nvSpPr>
        <p:spPr>
          <a:xfrm>
            <a:off x="2044700" y="1447800"/>
            <a:ext cx="5486400" cy="1168400"/>
          </a:xfrm>
          <a:effectLst/>
        </p:spPr>
        <p:txBody>
          <a:bodyPr/>
          <a:lstStyle>
            <a:lvl1pPr>
              <a:lnSpc>
                <a:spcPct val="75000"/>
              </a:lnSpc>
              <a:defRPr sz="4000"/>
            </a:lvl1pPr>
          </a:lstStyle>
          <a:p>
            <a:r>
              <a:rPr lang="en-US" smtClean="0"/>
              <a:t>Click to edit Master title style</a:t>
            </a:r>
            <a:endParaRPr lang="en-US"/>
          </a:p>
        </p:txBody>
      </p:sp>
      <p:sp>
        <p:nvSpPr>
          <p:cNvPr id="22532" name="Rectangle 1028"/>
          <p:cNvSpPr>
            <a:spLocks noGrp="1" noChangeArrowheads="1"/>
          </p:cNvSpPr>
          <p:nvPr>
            <p:ph type="subTitle" idx="1"/>
          </p:nvPr>
        </p:nvSpPr>
        <p:spPr>
          <a:xfrm>
            <a:off x="2057400" y="2692400"/>
            <a:ext cx="5575300" cy="1651000"/>
          </a:xfrm>
        </p:spPr>
        <p:txBody>
          <a:bodyPr/>
          <a:lstStyle>
            <a:lvl1pPr marL="0" indent="0">
              <a:buFont typeface="Wingdings" pitchFamily="2" charset="2"/>
              <a:buNone/>
              <a:defRPr/>
            </a:lvl1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4200" y="0"/>
            <a:ext cx="8559800" cy="1049338"/>
          </a:xfrm>
        </p:spPr>
        <p:txBody>
          <a:bodyPr/>
          <a:lstStyle/>
          <a:p>
            <a:r>
              <a:rPr lang="en-US"/>
              <a:t>Click to edit Master title style</a:t>
            </a:r>
          </a:p>
        </p:txBody>
      </p:sp>
      <p:sp>
        <p:nvSpPr>
          <p:cNvPr id="3" name="Text Placeholder 2"/>
          <p:cNvSpPr>
            <a:spLocks noGrp="1"/>
          </p:cNvSpPr>
          <p:nvPr>
            <p:ph type="body" sz="half" idx="1"/>
          </p:nvPr>
        </p:nvSpPr>
        <p:spPr>
          <a:xfrm>
            <a:off x="571500" y="1206500"/>
            <a:ext cx="4095750" cy="4546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19650" y="1206500"/>
            <a:ext cx="4095750" cy="4546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98395" y="1166910"/>
            <a:ext cx="8195982" cy="4546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Pa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499" y="1122085"/>
            <a:ext cx="4296335" cy="454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9882" y="1122085"/>
            <a:ext cx="3805518" cy="454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bwMode="white">
          <a:xfrm>
            <a:off x="8965" y="887506"/>
            <a:ext cx="8946777" cy="125506"/>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4" name="Rectangle 3"/>
          <p:cNvSpPr/>
          <p:nvPr userDrawn="1"/>
        </p:nvSpPr>
        <p:spPr bwMode="white">
          <a:xfrm>
            <a:off x="116542" y="8965"/>
            <a:ext cx="609600" cy="6373905"/>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centered)">
    <p:spTree>
      <p:nvGrpSpPr>
        <p:cNvPr id="1" name=""/>
        <p:cNvGrpSpPr/>
        <p:nvPr/>
      </p:nvGrpSpPr>
      <p:grpSpPr>
        <a:xfrm>
          <a:off x="0" y="0"/>
          <a:ext cx="0" cy="0"/>
          <a:chOff x="0" y="0"/>
          <a:chExt cx="0" cy="0"/>
        </a:xfrm>
      </p:grpSpPr>
      <p:sp>
        <p:nvSpPr>
          <p:cNvPr id="3" name="Rectangle 2"/>
          <p:cNvSpPr/>
          <p:nvPr userDrawn="1"/>
        </p:nvSpPr>
        <p:spPr bwMode="white">
          <a:xfrm>
            <a:off x="8965" y="887506"/>
            <a:ext cx="8946777" cy="125506"/>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4" name="Rectangle 3"/>
          <p:cNvSpPr/>
          <p:nvPr userDrawn="1"/>
        </p:nvSpPr>
        <p:spPr bwMode="white">
          <a:xfrm>
            <a:off x="116542" y="8965"/>
            <a:ext cx="609600" cy="6373905"/>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5" name="Line 20"/>
          <p:cNvSpPr>
            <a:spLocks noChangeShapeType="1"/>
          </p:cNvSpPr>
          <p:nvPr userDrawn="1"/>
        </p:nvSpPr>
        <p:spPr bwMode="auto">
          <a:xfrm>
            <a:off x="69008" y="965200"/>
            <a:ext cx="8955742" cy="0"/>
          </a:xfrm>
          <a:prstGeom prst="line">
            <a:avLst/>
          </a:prstGeom>
          <a:noFill/>
          <a:ln w="9525">
            <a:solidFill>
              <a:schemeClr val="hlink"/>
            </a:solidFill>
            <a:round/>
            <a:headEnd/>
            <a:tailEnd/>
          </a:ln>
          <a:effectLst/>
        </p:spPr>
        <p:txBody>
          <a:bodyPr wrap="none" anchor="ctr"/>
          <a:lstStyle/>
          <a:p>
            <a:pPr>
              <a:defRPr/>
            </a:pPr>
            <a:endParaRPr lang="en-US"/>
          </a:p>
        </p:txBody>
      </p:sp>
      <p:sp>
        <p:nvSpPr>
          <p:cNvPr id="2" name="Title 1"/>
          <p:cNvSpPr>
            <a:spLocks noGrp="1"/>
          </p:cNvSpPr>
          <p:nvPr>
            <p:ph type="title"/>
          </p:nvPr>
        </p:nvSpPr>
        <p:spPr>
          <a:xfrm>
            <a:off x="239160" y="254000"/>
            <a:ext cx="8326438" cy="723900"/>
          </a:xfrm>
        </p:spPr>
        <p:txBody>
          <a:bodyPr/>
          <a:lstStyle>
            <a:lvl1pPr algn="ctr">
              <a:defRPr/>
            </a:lvl1pPr>
          </a:lstStyle>
          <a:p>
            <a:r>
              <a:rPr lang="en-US" smtClean="0"/>
              <a:t>Click to edit Master title style</a:t>
            </a:r>
            <a:endParaRPr lang="en-US"/>
          </a:p>
        </p:txBody>
      </p:sp>
    </p:spTree>
    <p:extLst>
      <p:ext uri="{BB962C8B-B14F-4D97-AF65-F5344CB8AC3E}">
        <p14:creationId xmlns="" xmlns:p14="http://schemas.microsoft.com/office/powerpoint/2010/main" val="299641534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with no margin)">
    <p:spTree>
      <p:nvGrpSpPr>
        <p:cNvPr id="1" name=""/>
        <p:cNvGrpSpPr/>
        <p:nvPr/>
      </p:nvGrpSpPr>
      <p:grpSpPr>
        <a:xfrm>
          <a:off x="0" y="0"/>
          <a:ext cx="0" cy="0"/>
          <a:chOff x="0" y="0"/>
          <a:chExt cx="0" cy="0"/>
        </a:xfrm>
      </p:grpSpPr>
      <p:sp>
        <p:nvSpPr>
          <p:cNvPr id="3" name="Rectangle 2"/>
          <p:cNvSpPr/>
          <p:nvPr userDrawn="1"/>
        </p:nvSpPr>
        <p:spPr bwMode="white">
          <a:xfrm>
            <a:off x="116542" y="0"/>
            <a:ext cx="609600" cy="6324397"/>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baseline="-25000"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5" name="Rectangle 4"/>
          <p:cNvSpPr/>
          <p:nvPr userDrawn="1"/>
        </p:nvSpPr>
        <p:spPr bwMode="white">
          <a:xfrm>
            <a:off x="8965" y="887506"/>
            <a:ext cx="8946777" cy="125506"/>
          </a:xfrm>
          <a:prstGeom prst="rect">
            <a:avLst/>
          </a:prstGeom>
          <a:solidFill>
            <a:schemeClr val="bg1"/>
          </a:solidFill>
          <a:ln w="158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endParaRPr lang="en-US"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Line 20"/>
          <p:cNvSpPr>
            <a:spLocks noChangeShapeType="1"/>
          </p:cNvSpPr>
          <p:nvPr userDrawn="1"/>
        </p:nvSpPr>
        <p:spPr bwMode="auto">
          <a:xfrm>
            <a:off x="0" y="965200"/>
            <a:ext cx="8724900" cy="0"/>
          </a:xfrm>
          <a:prstGeom prst="line">
            <a:avLst/>
          </a:prstGeom>
          <a:noFill/>
          <a:ln w="9525">
            <a:solidFill>
              <a:schemeClr val="hlink"/>
            </a:solidFill>
            <a:round/>
            <a:headEnd/>
            <a:tailEnd/>
          </a:ln>
          <a:effectLst/>
        </p:spPr>
        <p:txBody>
          <a:bodyPr wrap="none" anchor="ctr"/>
          <a:lstStyle/>
          <a:p>
            <a:pPr>
              <a:defRPr/>
            </a:pPr>
            <a:endParaRPr lang="en-US"/>
          </a:p>
        </p:txBody>
      </p:sp>
      <p:sp>
        <p:nvSpPr>
          <p:cNvPr id="6" name="Line 34"/>
          <p:cNvSpPr>
            <a:spLocks noChangeShapeType="1"/>
          </p:cNvSpPr>
          <p:nvPr userDrawn="1"/>
        </p:nvSpPr>
        <p:spPr bwMode="auto">
          <a:xfrm flipV="1">
            <a:off x="469900" y="0"/>
            <a:ext cx="0" cy="965200"/>
          </a:xfrm>
          <a:prstGeom prst="line">
            <a:avLst/>
          </a:prstGeom>
          <a:noFill/>
          <a:ln w="9525">
            <a:solidFill>
              <a:schemeClr val="hlink"/>
            </a:solidFill>
            <a:round/>
            <a:headEnd/>
            <a:tailEnd/>
          </a:ln>
          <a:effectLst/>
        </p:spPr>
        <p:txBody>
          <a:bodyPr wrap="none" anchor="ctr"/>
          <a:lstStyle/>
          <a:p>
            <a:pPr>
              <a:defRPr/>
            </a:pPr>
            <a:endParaRPr lang="en-US"/>
          </a:p>
        </p:txBody>
      </p:sp>
    </p:spTree>
    <p:extLst>
      <p:ext uri="{BB962C8B-B14F-4D97-AF65-F5344CB8AC3E}">
        <p14:creationId xmlns="" xmlns:p14="http://schemas.microsoft.com/office/powerpoint/2010/main" val="406275067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pic>
        <p:nvPicPr>
          <p:cNvPr id="3" name="Picture 9" descr="Consider It Solved_Screen for ppt"/>
          <p:cNvPicPr>
            <a:picLocks noChangeAspect="1" noChangeArrowheads="1"/>
          </p:cNvPicPr>
          <p:nvPr userDrawn="1"/>
        </p:nvPicPr>
        <p:blipFill>
          <a:blip r:embed="rId2" cstate="print"/>
          <a:srcRect/>
          <a:stretch>
            <a:fillRect/>
          </a:stretch>
        </p:blipFill>
        <p:spPr bwMode="auto">
          <a:xfrm>
            <a:off x="0" y="-9525"/>
            <a:ext cx="9144000" cy="6877050"/>
          </a:xfrm>
          <a:prstGeom prst="rect">
            <a:avLst/>
          </a:prstGeom>
          <a:noFill/>
          <a:ln w="9525">
            <a:noFill/>
            <a:miter lim="800000"/>
            <a:headEnd/>
            <a:tailEnd/>
          </a:ln>
        </p:spPr>
      </p:pic>
    </p:spTree>
    <p:extLst>
      <p:ext uri="{BB962C8B-B14F-4D97-AF65-F5344CB8AC3E}">
        <p14:creationId xmlns="" xmlns:p14="http://schemas.microsoft.com/office/powerpoint/2010/main" val="372498988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71500" y="0"/>
            <a:ext cx="8572500" cy="5753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584200" y="254000"/>
            <a:ext cx="8326438" cy="7239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571500" y="1113120"/>
            <a:ext cx="8153400" cy="4546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8" name="Line 34"/>
          <p:cNvSpPr>
            <a:spLocks noChangeShapeType="1"/>
          </p:cNvSpPr>
          <p:nvPr/>
        </p:nvSpPr>
        <p:spPr bwMode="auto">
          <a:xfrm flipV="1">
            <a:off x="469900" y="0"/>
            <a:ext cx="0" cy="6057900"/>
          </a:xfrm>
          <a:prstGeom prst="line">
            <a:avLst/>
          </a:prstGeom>
          <a:noFill/>
          <a:ln w="9525">
            <a:solidFill>
              <a:schemeClr val="hlink"/>
            </a:solidFill>
            <a:round/>
            <a:headEnd/>
            <a:tailEnd/>
          </a:ln>
          <a:effectLst/>
        </p:spPr>
        <p:txBody>
          <a:bodyPr wrap="none" anchor="ctr"/>
          <a:lstStyle/>
          <a:p>
            <a:pPr>
              <a:defRPr/>
            </a:pPr>
            <a:endParaRPr lang="en-US"/>
          </a:p>
        </p:txBody>
      </p:sp>
      <p:sp>
        <p:nvSpPr>
          <p:cNvPr id="1044" name="Line 20"/>
          <p:cNvSpPr>
            <a:spLocks noChangeShapeType="1"/>
          </p:cNvSpPr>
          <p:nvPr/>
        </p:nvSpPr>
        <p:spPr bwMode="auto">
          <a:xfrm>
            <a:off x="0" y="965200"/>
            <a:ext cx="8724900" cy="0"/>
          </a:xfrm>
          <a:prstGeom prst="line">
            <a:avLst/>
          </a:prstGeom>
          <a:noFill/>
          <a:ln w="9525">
            <a:solidFill>
              <a:schemeClr val="hlink"/>
            </a:solidFill>
            <a:round/>
            <a:headEnd/>
            <a:tailEnd/>
          </a:ln>
          <a:effectLst/>
        </p:spPr>
        <p:txBody>
          <a:bodyPr wrap="none" anchor="ctr"/>
          <a:lstStyle/>
          <a:p>
            <a:pPr>
              <a:defRPr/>
            </a:pPr>
            <a:endParaRPr lang="en-US"/>
          </a:p>
        </p:txBody>
      </p:sp>
      <p:sp>
        <p:nvSpPr>
          <p:cNvPr id="1069" name="Rectangle 45"/>
          <p:cNvSpPr>
            <a:spLocks noChangeArrowheads="1"/>
          </p:cNvSpPr>
          <p:nvPr/>
        </p:nvSpPr>
        <p:spPr bwMode="auto">
          <a:xfrm>
            <a:off x="107391" y="6591675"/>
            <a:ext cx="4592638" cy="223838"/>
          </a:xfrm>
          <a:prstGeom prst="rect">
            <a:avLst/>
          </a:prstGeom>
          <a:noFill/>
          <a:ln w="9525">
            <a:noFill/>
            <a:miter lim="800000"/>
            <a:headEnd/>
            <a:tailEnd/>
          </a:ln>
          <a:effectLst/>
        </p:spPr>
        <p:txBody>
          <a:bodyPr>
            <a:spAutoFit/>
          </a:bodyPr>
          <a:lstStyle/>
          <a:p>
            <a:pPr algn="l">
              <a:lnSpc>
                <a:spcPct val="85000"/>
              </a:lnSpc>
              <a:defRPr/>
            </a:pPr>
            <a:r>
              <a:rPr lang="en-US" sz="1000" dirty="0" smtClean="0">
                <a:solidFill>
                  <a:schemeClr val="tx1"/>
                </a:solidFill>
              </a:rPr>
              <a:t>Emerson Confidential, </a:t>
            </a:r>
            <a:r>
              <a:rPr lang="en-US" sz="1000" dirty="0">
                <a:solidFill>
                  <a:schemeClr val="tx1"/>
                </a:solidFill>
              </a:rPr>
              <a:t>Slide </a:t>
            </a:r>
            <a:fld id="{2B82DF59-F163-42B0-B83D-AE1495797727}" type="slidenum">
              <a:rPr lang="en-US" sz="1000">
                <a:solidFill>
                  <a:schemeClr val="tx1"/>
                </a:solidFill>
              </a:rPr>
              <a:pPr algn="l">
                <a:lnSpc>
                  <a:spcPct val="85000"/>
                </a:lnSpc>
                <a:defRPr/>
              </a:pPr>
              <a:t>‹#›</a:t>
            </a:fld>
            <a:endParaRPr lang="en-US" sz="1000"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6" r:id="rId3"/>
    <p:sldLayoutId id="2147483688" r:id="rId4"/>
    <p:sldLayoutId id="2147483689" r:id="rId5"/>
    <p:sldLayoutId id="2147483692" r:id="rId6"/>
    <p:sldLayoutId id="2147483691" r:id="rId7"/>
    <p:sldLayoutId id="2147483690" r:id="rId8"/>
    <p:sldLayoutId id="2147483693" r:id="rId9"/>
    <p:sldLayoutId id="2147483694" r:id="rId10"/>
  </p:sldLayoutIdLst>
  <p:transition/>
  <p:txStyles>
    <p:titleStyle>
      <a:lvl1pPr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mj-lt"/>
          <a:ea typeface="+mj-ea"/>
          <a:cs typeface="+mj-cs"/>
        </a:defRPr>
      </a:lvl1pPr>
      <a:lvl2pPr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2pPr>
      <a:lvl3pPr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3pPr>
      <a:lvl4pPr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4pPr>
      <a:lvl5pPr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5pPr>
      <a:lvl6pPr marL="457200"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6pPr>
      <a:lvl7pPr marL="914400"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7pPr>
      <a:lvl8pPr marL="1371600"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8pPr>
      <a:lvl9pPr marL="1828800" algn="l" rtl="0" eaLnBrk="1" fontAlgn="base" hangingPunct="1">
        <a:lnSpc>
          <a:spcPct val="85000"/>
        </a:lnSpc>
        <a:spcBef>
          <a:spcPct val="0"/>
        </a:spcBef>
        <a:spcAft>
          <a:spcPct val="0"/>
        </a:spcAft>
        <a:defRPr sz="3200" b="1" i="1">
          <a:solidFill>
            <a:schemeClr val="tx1"/>
          </a:solidFill>
          <a:effectLst>
            <a:outerShdw blurRad="38100" dist="38100" dir="2700000" algn="tl">
              <a:srgbClr val="C0C0C0"/>
            </a:outerShdw>
          </a:effectLst>
          <a:latin typeface="Arial" charset="0"/>
        </a:defRPr>
      </a:lvl9pPr>
    </p:titleStyle>
    <p:bodyStyle>
      <a:lvl1pPr marL="342900" indent="-342900" algn="l" rtl="0" eaLnBrk="1" fontAlgn="base" hangingPunct="1">
        <a:lnSpc>
          <a:spcPct val="80000"/>
        </a:lnSpc>
        <a:spcBef>
          <a:spcPct val="30000"/>
        </a:spcBef>
        <a:spcAft>
          <a:spcPct val="30000"/>
        </a:spcAft>
        <a:buClr>
          <a:schemeClr val="bg2"/>
        </a:buClr>
        <a:buSzPct val="60000"/>
        <a:buFont typeface="Wingdings" pitchFamily="2" charset="2"/>
        <a:buChar char="l"/>
        <a:defRPr sz="2800">
          <a:solidFill>
            <a:srgbClr val="000000"/>
          </a:solidFill>
          <a:latin typeface="+mn-lt"/>
          <a:ea typeface="+mn-ea"/>
          <a:cs typeface="+mn-cs"/>
        </a:defRPr>
      </a:lvl1pPr>
      <a:lvl2pPr marL="749300" indent="-292100" algn="l" rtl="0" eaLnBrk="1" fontAlgn="base" hangingPunct="1">
        <a:lnSpc>
          <a:spcPct val="90000"/>
        </a:lnSpc>
        <a:spcBef>
          <a:spcPct val="0"/>
        </a:spcBef>
        <a:spcAft>
          <a:spcPct val="15000"/>
        </a:spcAft>
        <a:buClr>
          <a:schemeClr val="bg2"/>
        </a:buClr>
        <a:buChar char="–"/>
        <a:defRPr sz="2400">
          <a:solidFill>
            <a:srgbClr val="000000"/>
          </a:solidFill>
          <a:latin typeface="+mn-lt"/>
        </a:defRPr>
      </a:lvl2pPr>
      <a:lvl3pPr marL="1092200" indent="-228600" algn="l" rtl="0" eaLnBrk="1" fontAlgn="base" hangingPunct="1">
        <a:lnSpc>
          <a:spcPct val="90000"/>
        </a:lnSpc>
        <a:spcBef>
          <a:spcPct val="20000"/>
        </a:spcBef>
        <a:spcAft>
          <a:spcPct val="15000"/>
        </a:spcAft>
        <a:buClr>
          <a:schemeClr val="bg2"/>
        </a:buClr>
        <a:buChar char="•"/>
        <a:defRPr sz="2000">
          <a:solidFill>
            <a:srgbClr val="000000"/>
          </a:solidFill>
          <a:latin typeface="+mn-lt"/>
        </a:defRPr>
      </a:lvl3pPr>
      <a:lvl4pPr marL="1435100" indent="-228600" algn="l" rtl="0" eaLnBrk="1" fontAlgn="base" hangingPunct="1">
        <a:lnSpc>
          <a:spcPct val="90000"/>
        </a:lnSpc>
        <a:spcBef>
          <a:spcPct val="20000"/>
        </a:spcBef>
        <a:spcAft>
          <a:spcPct val="15000"/>
        </a:spcAft>
        <a:buClr>
          <a:schemeClr val="bg2"/>
        </a:buClr>
        <a:buChar char="–"/>
        <a:defRPr sz="2000">
          <a:solidFill>
            <a:srgbClr val="000000"/>
          </a:solidFill>
          <a:latin typeface="+mn-lt"/>
        </a:defRPr>
      </a:lvl4pPr>
      <a:lvl5pPr marL="1778000" indent="-228600" algn="l" rtl="0" eaLnBrk="1" fontAlgn="base" hangingPunct="1">
        <a:lnSpc>
          <a:spcPct val="90000"/>
        </a:lnSpc>
        <a:spcBef>
          <a:spcPct val="20000"/>
        </a:spcBef>
        <a:spcAft>
          <a:spcPct val="15000"/>
        </a:spcAft>
        <a:buClr>
          <a:schemeClr val="bg2"/>
        </a:buClr>
        <a:buChar char="»"/>
        <a:defRPr sz="2000">
          <a:solidFill>
            <a:srgbClr val="000000"/>
          </a:solidFill>
          <a:latin typeface="+mn-lt"/>
        </a:defRPr>
      </a:lvl5pPr>
      <a:lvl6pPr marL="2235200" indent="-228600" algn="l" rtl="0" eaLnBrk="1" fontAlgn="base" hangingPunct="1">
        <a:lnSpc>
          <a:spcPct val="90000"/>
        </a:lnSpc>
        <a:spcBef>
          <a:spcPct val="20000"/>
        </a:spcBef>
        <a:spcAft>
          <a:spcPct val="15000"/>
        </a:spcAft>
        <a:buClr>
          <a:schemeClr val="bg2"/>
        </a:buClr>
        <a:buChar char="»"/>
        <a:defRPr>
          <a:solidFill>
            <a:srgbClr val="000000"/>
          </a:solidFill>
          <a:latin typeface="+mn-lt"/>
        </a:defRPr>
      </a:lvl6pPr>
      <a:lvl7pPr marL="2692400" indent="-228600" algn="l" rtl="0" eaLnBrk="1" fontAlgn="base" hangingPunct="1">
        <a:lnSpc>
          <a:spcPct val="90000"/>
        </a:lnSpc>
        <a:spcBef>
          <a:spcPct val="20000"/>
        </a:spcBef>
        <a:spcAft>
          <a:spcPct val="15000"/>
        </a:spcAft>
        <a:buClr>
          <a:schemeClr val="bg2"/>
        </a:buClr>
        <a:buChar char="»"/>
        <a:defRPr>
          <a:solidFill>
            <a:srgbClr val="000000"/>
          </a:solidFill>
          <a:latin typeface="+mn-lt"/>
        </a:defRPr>
      </a:lvl7pPr>
      <a:lvl8pPr marL="3149600" indent="-228600" algn="l" rtl="0" eaLnBrk="1" fontAlgn="base" hangingPunct="1">
        <a:lnSpc>
          <a:spcPct val="90000"/>
        </a:lnSpc>
        <a:spcBef>
          <a:spcPct val="20000"/>
        </a:spcBef>
        <a:spcAft>
          <a:spcPct val="15000"/>
        </a:spcAft>
        <a:buClr>
          <a:schemeClr val="bg2"/>
        </a:buClr>
        <a:buChar char="»"/>
        <a:defRPr>
          <a:solidFill>
            <a:srgbClr val="000000"/>
          </a:solidFill>
          <a:latin typeface="+mn-lt"/>
        </a:defRPr>
      </a:lvl8pPr>
      <a:lvl9pPr marL="3606800" indent="-228600" algn="l" rtl="0" eaLnBrk="1" fontAlgn="base" hangingPunct="1">
        <a:lnSpc>
          <a:spcPct val="90000"/>
        </a:lnSpc>
        <a:spcBef>
          <a:spcPct val="20000"/>
        </a:spcBef>
        <a:spcAft>
          <a:spcPct val="15000"/>
        </a:spcAft>
        <a:buClr>
          <a:schemeClr val="bg2"/>
        </a:buClr>
        <a:buChar char="»"/>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designworldonline.com/uploads/ImageGallery/pepperl-fieldconnex-adm.jpg"/>
          <p:cNvPicPr>
            <a:picLocks noChangeAspect="1" noChangeArrowheads="1"/>
          </p:cNvPicPr>
          <p:nvPr/>
        </p:nvPicPr>
        <p:blipFill>
          <a:blip r:embed="rId3" cstate="print"/>
          <a:srcRect/>
          <a:stretch>
            <a:fillRect/>
          </a:stretch>
        </p:blipFill>
        <p:spPr bwMode="auto">
          <a:xfrm>
            <a:off x="5321567" y="4541843"/>
            <a:ext cx="1846286" cy="1451181"/>
          </a:xfrm>
          <a:prstGeom prst="rect">
            <a:avLst/>
          </a:prstGeom>
          <a:noFill/>
        </p:spPr>
      </p:pic>
      <p:sp>
        <p:nvSpPr>
          <p:cNvPr id="2" name="Title 1"/>
          <p:cNvSpPr>
            <a:spLocks noGrp="1"/>
          </p:cNvSpPr>
          <p:nvPr>
            <p:ph type="title"/>
          </p:nvPr>
        </p:nvSpPr>
        <p:spPr/>
        <p:txBody>
          <a:bodyPr/>
          <a:lstStyle/>
          <a:p>
            <a:r>
              <a:rPr lang="en-US" dirty="0" smtClean="0"/>
              <a:t>Evolution of the process view</a:t>
            </a:r>
            <a:endParaRPr lang="en-SG" dirty="0"/>
          </a:p>
        </p:txBody>
      </p:sp>
      <p:cxnSp>
        <p:nvCxnSpPr>
          <p:cNvPr id="5" name="Straight Arrow Connector 4"/>
          <p:cNvCxnSpPr/>
          <p:nvPr/>
        </p:nvCxnSpPr>
        <p:spPr bwMode="auto">
          <a:xfrm>
            <a:off x="312658" y="6167107"/>
            <a:ext cx="8185355" cy="0"/>
          </a:xfrm>
          <a:prstGeom prst="straightConnector1">
            <a:avLst/>
          </a:prstGeom>
          <a:solidFill>
            <a:srgbClr val="FFFF00"/>
          </a:solidFill>
          <a:ln w="9525" cap="flat" cmpd="sng" algn="ctr">
            <a:solidFill>
              <a:srgbClr val="000000"/>
            </a:solidFill>
            <a:prstDash val="solid"/>
            <a:round/>
            <a:headEnd type="none" w="med" len="med"/>
            <a:tailEnd type="arrow"/>
          </a:ln>
          <a:effectLst>
            <a:outerShdw dist="35921" dir="2700000" algn="ctr" rotWithShape="0">
              <a:schemeClr val="bg2"/>
            </a:outerShdw>
          </a:effectLst>
        </p:spPr>
      </p:cxnSp>
      <p:pic>
        <p:nvPicPr>
          <p:cNvPr id="10" name="Picture 21" descr="hartlogo"/>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353271" y="4570521"/>
            <a:ext cx="1171575" cy="1171575"/>
          </a:xfrm>
          <a:prstGeom prst="rect">
            <a:avLst/>
          </a:prstGeom>
          <a:noFill/>
        </p:spPr>
      </p:pic>
      <p:sp>
        <p:nvSpPr>
          <p:cNvPr id="11" name="AutoShape 22" descr="Dark downward diagonal"/>
          <p:cNvSpPr>
            <a:spLocks noChangeArrowheads="1"/>
          </p:cNvSpPr>
          <p:nvPr/>
        </p:nvSpPr>
        <p:spPr bwMode="auto">
          <a:xfrm>
            <a:off x="2073566" y="5007084"/>
            <a:ext cx="581025" cy="300038"/>
          </a:xfrm>
          <a:prstGeom prst="rightArrow">
            <a:avLst>
              <a:gd name="adj1" fmla="val 33333"/>
              <a:gd name="adj2" fmla="val 70369"/>
            </a:avLst>
          </a:prstGeom>
          <a:gradFill rotWithShape="0">
            <a:gsLst>
              <a:gs pos="0">
                <a:srgbClr val="00FF00">
                  <a:gamma/>
                  <a:shade val="0"/>
                  <a:invGamma/>
                </a:srgbClr>
              </a:gs>
              <a:gs pos="100000">
                <a:srgbClr val="00FF00"/>
              </a:gs>
            </a:gsLst>
            <a:lin ang="0" scaled="1"/>
          </a:gradFill>
          <a:ln w="9525">
            <a:solidFill>
              <a:srgbClr val="000000"/>
            </a:solidFill>
            <a:miter lim="800000"/>
            <a:headEnd/>
            <a:tailEnd/>
          </a:ln>
          <a:effectLst>
            <a:outerShdw dist="28398" dir="6993903" algn="ctr" rotWithShape="0">
              <a:srgbClr val="000000"/>
            </a:outerShdw>
          </a:effectLst>
        </p:spPr>
        <p:txBody>
          <a:bodyPr anchor="ctr">
            <a:spAutoFit/>
          </a:bodyPr>
          <a:lstStyle/>
          <a:p>
            <a:endParaRPr lang="en-SG"/>
          </a:p>
        </p:txBody>
      </p:sp>
      <p:sp>
        <p:nvSpPr>
          <p:cNvPr id="13" name="AutoShape 24" descr="Dark downward diagonal"/>
          <p:cNvSpPr>
            <a:spLocks noChangeArrowheads="1"/>
          </p:cNvSpPr>
          <p:nvPr/>
        </p:nvSpPr>
        <p:spPr bwMode="auto">
          <a:xfrm>
            <a:off x="4946716" y="5020911"/>
            <a:ext cx="581025" cy="300038"/>
          </a:xfrm>
          <a:prstGeom prst="rightArrow">
            <a:avLst>
              <a:gd name="adj1" fmla="val 33333"/>
              <a:gd name="adj2" fmla="val 70369"/>
            </a:avLst>
          </a:prstGeom>
          <a:gradFill rotWithShape="0">
            <a:gsLst>
              <a:gs pos="0">
                <a:srgbClr val="00FF00">
                  <a:gamma/>
                  <a:shade val="0"/>
                  <a:invGamma/>
                </a:srgbClr>
              </a:gs>
              <a:gs pos="100000">
                <a:srgbClr val="00FF00"/>
              </a:gs>
            </a:gsLst>
            <a:lin ang="0" scaled="1"/>
          </a:gradFill>
          <a:ln w="9525">
            <a:solidFill>
              <a:srgbClr val="000000"/>
            </a:solidFill>
            <a:miter lim="800000"/>
            <a:headEnd/>
            <a:tailEnd/>
          </a:ln>
          <a:effectLst>
            <a:outerShdw dist="28398" dir="6993903" algn="ctr" rotWithShape="0">
              <a:srgbClr val="000000"/>
            </a:outerShdw>
          </a:effectLst>
        </p:spPr>
        <p:txBody>
          <a:bodyPr anchor="ctr">
            <a:spAutoFit/>
          </a:bodyPr>
          <a:lstStyle/>
          <a:p>
            <a:endParaRPr lang="en-SG"/>
          </a:p>
        </p:txBody>
      </p:sp>
      <p:grpSp>
        <p:nvGrpSpPr>
          <p:cNvPr id="14" name="Group 25"/>
          <p:cNvGrpSpPr>
            <a:grpSpLocks/>
          </p:cNvGrpSpPr>
          <p:nvPr/>
        </p:nvGrpSpPr>
        <p:grpSpPr bwMode="auto">
          <a:xfrm>
            <a:off x="599940" y="4737669"/>
            <a:ext cx="946150" cy="862013"/>
            <a:chOff x="2011" y="2829"/>
            <a:chExt cx="596" cy="543"/>
          </a:xfrm>
        </p:grpSpPr>
        <p:sp>
          <p:nvSpPr>
            <p:cNvPr id="15" name="AutoShape 26"/>
            <p:cNvSpPr>
              <a:spLocks noChangeArrowheads="1"/>
            </p:cNvSpPr>
            <p:nvPr/>
          </p:nvSpPr>
          <p:spPr bwMode="auto">
            <a:xfrm>
              <a:off x="2011" y="2829"/>
              <a:ext cx="596" cy="526"/>
            </a:xfrm>
            <a:prstGeom prst="pentagon">
              <a:avLst/>
            </a:prstGeom>
            <a:gradFill rotWithShape="0">
              <a:gsLst>
                <a:gs pos="0">
                  <a:srgbClr val="C3D1FF">
                    <a:gamma/>
                    <a:tint val="0"/>
                    <a:invGamma/>
                  </a:srgbClr>
                </a:gs>
                <a:gs pos="100000">
                  <a:srgbClr val="C3D1FF"/>
                </a:gs>
              </a:gsLst>
              <a:path path="shape">
                <a:fillToRect l="50000" t="50000" r="50000" b="50000"/>
              </a:path>
            </a:gradFill>
            <a:ln w="9525">
              <a:solidFill>
                <a:schemeClr val="bg2"/>
              </a:solidFill>
              <a:miter lim="800000"/>
              <a:headEnd/>
              <a:tailEnd/>
            </a:ln>
            <a:effectLst/>
          </p:spPr>
          <p:txBody>
            <a:bodyPr anchor="ctr">
              <a:spAutoFit/>
            </a:bodyPr>
            <a:lstStyle/>
            <a:p>
              <a:endParaRPr lang="en-SG"/>
            </a:p>
          </p:txBody>
        </p:sp>
        <p:sp>
          <p:nvSpPr>
            <p:cNvPr id="16" name="Rectangle 27"/>
            <p:cNvSpPr>
              <a:spLocks noChangeArrowheads="1"/>
            </p:cNvSpPr>
            <p:nvPr/>
          </p:nvSpPr>
          <p:spPr bwMode="auto">
            <a:xfrm>
              <a:off x="2050" y="2946"/>
              <a:ext cx="501" cy="426"/>
            </a:xfrm>
            <a:prstGeom prst="rect">
              <a:avLst/>
            </a:prstGeom>
            <a:noFill/>
            <a:ln w="9525">
              <a:noFill/>
              <a:miter lim="800000"/>
              <a:headEnd/>
              <a:tailEnd/>
            </a:ln>
            <a:effectLst>
              <a:outerShdw dist="17961" dir="2700000" algn="ctr" rotWithShape="0">
                <a:schemeClr val="tx1"/>
              </a:outerShdw>
            </a:effectLst>
          </p:spPr>
          <p:txBody>
            <a:bodyPr wrap="none">
              <a:spAutoFit/>
            </a:bodyPr>
            <a:lstStyle/>
            <a:p>
              <a:pPr>
                <a:lnSpc>
                  <a:spcPct val="80000"/>
                </a:lnSpc>
                <a:spcBef>
                  <a:spcPct val="50000"/>
                </a:spcBef>
              </a:pPr>
              <a:r>
                <a:rPr lang="en-US" b="1" i="1" dirty="0">
                  <a:solidFill>
                    <a:srgbClr val="003BF8"/>
                  </a:solidFill>
                </a:rPr>
                <a:t>4-20</a:t>
              </a:r>
              <a:br>
                <a:rPr lang="en-US" b="1" i="1" dirty="0">
                  <a:solidFill>
                    <a:srgbClr val="003BF8"/>
                  </a:solidFill>
                </a:rPr>
              </a:br>
              <a:r>
                <a:rPr lang="en-US" b="1" i="1" dirty="0" err="1">
                  <a:solidFill>
                    <a:srgbClr val="003BF8"/>
                  </a:solidFill>
                </a:rPr>
                <a:t>mA</a:t>
              </a:r>
              <a:endParaRPr lang="en-US" dirty="0">
                <a:solidFill>
                  <a:srgbClr val="003BF8"/>
                </a:solidFill>
              </a:endParaRPr>
            </a:p>
          </p:txBody>
        </p:sp>
      </p:grpSp>
      <p:sp>
        <p:nvSpPr>
          <p:cNvPr id="31" name="TextBox 30"/>
          <p:cNvSpPr txBox="1"/>
          <p:nvPr/>
        </p:nvSpPr>
        <p:spPr bwMode="auto">
          <a:xfrm>
            <a:off x="470286" y="6241770"/>
            <a:ext cx="755335" cy="400110"/>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b" anchorCtr="0">
            <a:spAutoFit/>
          </a:bodyPr>
          <a:lstStyle/>
          <a:p>
            <a:pPr algn="l"/>
            <a:r>
              <a:rPr lang="en-US" dirty="0" smtClean="0">
                <a:solidFill>
                  <a:schemeClr val="tx1">
                    <a:lumMod val="75000"/>
                  </a:schemeClr>
                </a:solidFill>
              </a:rPr>
              <a:t>1950</a:t>
            </a:r>
            <a:endParaRPr lang="en-SG" dirty="0" err="1" smtClean="0">
              <a:solidFill>
                <a:schemeClr val="tx1">
                  <a:lumMod val="75000"/>
                </a:schemeClr>
              </a:solidFill>
            </a:endParaRPr>
          </a:p>
        </p:txBody>
      </p:sp>
      <p:sp>
        <p:nvSpPr>
          <p:cNvPr id="32" name="TextBox 31"/>
          <p:cNvSpPr txBox="1"/>
          <p:nvPr/>
        </p:nvSpPr>
        <p:spPr bwMode="auto">
          <a:xfrm>
            <a:off x="2086464" y="6232862"/>
            <a:ext cx="755335" cy="400110"/>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b" anchorCtr="0">
            <a:spAutoFit/>
          </a:bodyPr>
          <a:lstStyle/>
          <a:p>
            <a:pPr algn="l"/>
            <a:r>
              <a:rPr lang="en-US" dirty="0" smtClean="0">
                <a:solidFill>
                  <a:schemeClr val="tx1">
                    <a:lumMod val="75000"/>
                  </a:schemeClr>
                </a:solidFill>
              </a:rPr>
              <a:t>1960</a:t>
            </a:r>
            <a:endParaRPr lang="en-SG" dirty="0" err="1" smtClean="0">
              <a:solidFill>
                <a:schemeClr val="tx1">
                  <a:lumMod val="75000"/>
                </a:schemeClr>
              </a:solidFill>
            </a:endParaRPr>
          </a:p>
        </p:txBody>
      </p:sp>
      <p:sp>
        <p:nvSpPr>
          <p:cNvPr id="33" name="TextBox 32"/>
          <p:cNvSpPr txBox="1"/>
          <p:nvPr/>
        </p:nvSpPr>
        <p:spPr bwMode="auto">
          <a:xfrm>
            <a:off x="3892965" y="6250681"/>
            <a:ext cx="755335" cy="400110"/>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b" anchorCtr="0">
            <a:spAutoFit/>
          </a:bodyPr>
          <a:lstStyle/>
          <a:p>
            <a:pPr algn="l"/>
            <a:r>
              <a:rPr lang="en-US" dirty="0" smtClean="0">
                <a:solidFill>
                  <a:schemeClr val="tx1">
                    <a:lumMod val="75000"/>
                  </a:schemeClr>
                </a:solidFill>
              </a:rPr>
              <a:t>1980</a:t>
            </a:r>
            <a:endParaRPr lang="en-SG" dirty="0" err="1" smtClean="0">
              <a:solidFill>
                <a:schemeClr val="tx1">
                  <a:lumMod val="75000"/>
                </a:schemeClr>
              </a:solidFill>
            </a:endParaRPr>
          </a:p>
        </p:txBody>
      </p:sp>
      <p:sp>
        <p:nvSpPr>
          <p:cNvPr id="34" name="TextBox 33"/>
          <p:cNvSpPr txBox="1"/>
          <p:nvPr/>
        </p:nvSpPr>
        <p:spPr bwMode="auto">
          <a:xfrm>
            <a:off x="5928613" y="6222920"/>
            <a:ext cx="755335" cy="400110"/>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b" anchorCtr="0">
            <a:spAutoFit/>
          </a:bodyPr>
          <a:lstStyle/>
          <a:p>
            <a:pPr algn="l"/>
            <a:r>
              <a:rPr lang="en-US" dirty="0" smtClean="0">
                <a:solidFill>
                  <a:schemeClr val="tx1">
                    <a:lumMod val="75000"/>
                  </a:schemeClr>
                </a:solidFill>
              </a:rPr>
              <a:t>2000</a:t>
            </a:r>
            <a:endParaRPr lang="en-SG" dirty="0" err="1" smtClean="0">
              <a:solidFill>
                <a:schemeClr val="tx1">
                  <a:lumMod val="75000"/>
                </a:schemeClr>
              </a:solidFill>
            </a:endParaRPr>
          </a:p>
        </p:txBody>
      </p:sp>
      <p:sp>
        <p:nvSpPr>
          <p:cNvPr id="35" name="TextBox 34"/>
          <p:cNvSpPr txBox="1"/>
          <p:nvPr/>
        </p:nvSpPr>
        <p:spPr bwMode="auto">
          <a:xfrm>
            <a:off x="385463" y="3898995"/>
            <a:ext cx="1592827" cy="584775"/>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pPr algn="l"/>
            <a:r>
              <a:rPr lang="en-US" sz="1600" dirty="0" smtClean="0">
                <a:solidFill>
                  <a:schemeClr val="tx1">
                    <a:lumMod val="75000"/>
                  </a:schemeClr>
                </a:solidFill>
              </a:rPr>
              <a:t>Analog</a:t>
            </a:r>
          </a:p>
          <a:p>
            <a:pPr algn="l"/>
            <a:r>
              <a:rPr lang="en-US" sz="1600" dirty="0" smtClean="0">
                <a:solidFill>
                  <a:schemeClr val="tx1">
                    <a:lumMod val="75000"/>
                  </a:schemeClr>
                </a:solidFill>
              </a:rPr>
              <a:t>Communication</a:t>
            </a:r>
            <a:endParaRPr lang="en-SG" sz="1600" dirty="0" err="1" smtClean="0">
              <a:solidFill>
                <a:schemeClr val="tx1">
                  <a:lumMod val="75000"/>
                </a:schemeClr>
              </a:solidFill>
            </a:endParaRPr>
          </a:p>
        </p:txBody>
      </p:sp>
      <p:sp>
        <p:nvSpPr>
          <p:cNvPr id="36" name="TextBox 35"/>
          <p:cNvSpPr txBox="1"/>
          <p:nvPr/>
        </p:nvSpPr>
        <p:spPr bwMode="auto">
          <a:xfrm>
            <a:off x="7426294" y="6231017"/>
            <a:ext cx="755335" cy="400110"/>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b" anchorCtr="0">
            <a:spAutoFit/>
          </a:bodyPr>
          <a:lstStyle/>
          <a:p>
            <a:pPr algn="l"/>
            <a:r>
              <a:rPr lang="en-US" dirty="0" smtClean="0">
                <a:solidFill>
                  <a:schemeClr val="tx1">
                    <a:lumMod val="75000"/>
                  </a:schemeClr>
                </a:solidFill>
              </a:rPr>
              <a:t>2009</a:t>
            </a:r>
            <a:endParaRPr lang="en-SG" dirty="0" err="1" smtClean="0">
              <a:solidFill>
                <a:schemeClr val="tx1">
                  <a:lumMod val="75000"/>
                </a:schemeClr>
              </a:solidFill>
            </a:endParaRPr>
          </a:p>
        </p:txBody>
      </p:sp>
      <p:sp>
        <p:nvSpPr>
          <p:cNvPr id="38" name="AutoShape 24" descr="Dark downward diagonal"/>
          <p:cNvSpPr>
            <a:spLocks noChangeArrowheads="1"/>
          </p:cNvSpPr>
          <p:nvPr/>
        </p:nvSpPr>
        <p:spPr bwMode="auto">
          <a:xfrm>
            <a:off x="6991989" y="5114317"/>
            <a:ext cx="581025" cy="300038"/>
          </a:xfrm>
          <a:prstGeom prst="rightArrow">
            <a:avLst>
              <a:gd name="adj1" fmla="val 33333"/>
              <a:gd name="adj2" fmla="val 70369"/>
            </a:avLst>
          </a:prstGeom>
          <a:gradFill rotWithShape="0">
            <a:gsLst>
              <a:gs pos="0">
                <a:srgbClr val="00FF00">
                  <a:gamma/>
                  <a:shade val="0"/>
                  <a:invGamma/>
                </a:srgbClr>
              </a:gs>
              <a:gs pos="100000">
                <a:srgbClr val="00FF00"/>
              </a:gs>
            </a:gsLst>
            <a:lin ang="0" scaled="1"/>
          </a:gradFill>
          <a:ln w="9525">
            <a:solidFill>
              <a:srgbClr val="000000"/>
            </a:solidFill>
            <a:miter lim="800000"/>
            <a:headEnd/>
            <a:tailEnd/>
          </a:ln>
          <a:effectLst>
            <a:outerShdw dist="28398" dir="6993903" algn="ctr" rotWithShape="0">
              <a:srgbClr val="000000"/>
            </a:outerShdw>
          </a:effectLst>
        </p:spPr>
        <p:txBody>
          <a:bodyPr anchor="ctr">
            <a:spAutoFit/>
          </a:bodyPr>
          <a:lstStyle/>
          <a:p>
            <a:endParaRPr lang="en-SG"/>
          </a:p>
        </p:txBody>
      </p:sp>
      <p:pic>
        <p:nvPicPr>
          <p:cNvPr id="1027" name="Picture 3" descr="C:\Marcom\DeltaV Art CD\Cool Images\Squeeze_USCurrency.jpg"/>
          <p:cNvPicPr>
            <a:picLocks noChangeAspect="1" noChangeArrowheads="1"/>
          </p:cNvPicPr>
          <p:nvPr/>
        </p:nvPicPr>
        <p:blipFill>
          <a:blip r:embed="rId5" cstate="print"/>
          <a:srcRect l="12962" t="8972" r="11419" b="9375"/>
          <a:stretch>
            <a:fillRect/>
          </a:stretch>
        </p:blipFill>
        <p:spPr bwMode="auto">
          <a:xfrm>
            <a:off x="7642606" y="4481795"/>
            <a:ext cx="1135626" cy="1564383"/>
          </a:xfrm>
          <a:prstGeom prst="rect">
            <a:avLst/>
          </a:prstGeom>
          <a:noFill/>
        </p:spPr>
      </p:pic>
      <p:sp>
        <p:nvSpPr>
          <p:cNvPr id="40" name="TextBox 39"/>
          <p:cNvSpPr txBox="1"/>
          <p:nvPr/>
        </p:nvSpPr>
        <p:spPr bwMode="auto">
          <a:xfrm>
            <a:off x="3233167" y="3859666"/>
            <a:ext cx="1592827" cy="584775"/>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pPr algn="l"/>
            <a:r>
              <a:rPr lang="en-US" sz="1600" dirty="0" smtClean="0">
                <a:solidFill>
                  <a:schemeClr val="tx1">
                    <a:lumMod val="75000"/>
                  </a:schemeClr>
                </a:solidFill>
              </a:rPr>
              <a:t>Digital Communication</a:t>
            </a:r>
            <a:endParaRPr lang="en-SG" sz="1600" dirty="0" err="1" smtClean="0">
              <a:solidFill>
                <a:schemeClr val="tx1">
                  <a:lumMod val="75000"/>
                </a:schemeClr>
              </a:solidFill>
            </a:endParaRPr>
          </a:p>
        </p:txBody>
      </p:sp>
      <p:sp>
        <p:nvSpPr>
          <p:cNvPr id="41" name="TextBox 40"/>
          <p:cNvSpPr txBox="1"/>
          <p:nvPr/>
        </p:nvSpPr>
        <p:spPr bwMode="auto">
          <a:xfrm>
            <a:off x="5405142" y="3848912"/>
            <a:ext cx="1592827" cy="584775"/>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pPr algn="l"/>
            <a:r>
              <a:rPr lang="en-US" sz="1600" dirty="0" smtClean="0">
                <a:solidFill>
                  <a:schemeClr val="tx1">
                    <a:lumMod val="75000"/>
                  </a:schemeClr>
                </a:solidFill>
              </a:rPr>
              <a:t>Diagnostic Information</a:t>
            </a:r>
            <a:endParaRPr lang="en-SG" sz="1600" dirty="0" err="1" smtClean="0">
              <a:solidFill>
                <a:schemeClr val="tx1">
                  <a:lumMod val="75000"/>
                </a:schemeClr>
              </a:solidFill>
            </a:endParaRPr>
          </a:p>
        </p:txBody>
      </p:sp>
      <p:sp>
        <p:nvSpPr>
          <p:cNvPr id="42" name="TextBox 41"/>
          <p:cNvSpPr txBox="1"/>
          <p:nvPr/>
        </p:nvSpPr>
        <p:spPr bwMode="auto">
          <a:xfrm>
            <a:off x="7554116" y="3637103"/>
            <a:ext cx="1224116" cy="830997"/>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pPr algn="l"/>
            <a:r>
              <a:rPr lang="en-US" sz="1600" dirty="0" smtClean="0">
                <a:solidFill>
                  <a:schemeClr val="tx1">
                    <a:lumMod val="75000"/>
                  </a:schemeClr>
                </a:solidFill>
              </a:rPr>
              <a:t>Abnormal</a:t>
            </a:r>
            <a:r>
              <a:rPr lang="en-SG" sz="1600" dirty="0" smtClean="0">
                <a:solidFill>
                  <a:schemeClr val="tx1">
                    <a:lumMod val="75000"/>
                  </a:schemeClr>
                </a:solidFill>
              </a:rPr>
              <a:t> Situation Prevention</a:t>
            </a:r>
            <a:endParaRPr lang="en-US" sz="1600" dirty="0" smtClean="0">
              <a:solidFill>
                <a:schemeClr val="tx1">
                  <a:lumMod val="75000"/>
                </a:schemeClr>
              </a:solidFill>
            </a:endParaRPr>
          </a:p>
        </p:txBody>
      </p:sp>
      <p:sp>
        <p:nvSpPr>
          <p:cNvPr id="44" name="Right Arrow 43"/>
          <p:cNvSpPr/>
          <p:nvPr/>
        </p:nvSpPr>
        <p:spPr bwMode="auto">
          <a:xfrm>
            <a:off x="7185407" y="2646294"/>
            <a:ext cx="1592826" cy="1080000"/>
          </a:xfrm>
          <a:prstGeom prst="rightArrow">
            <a:avLst/>
          </a:prstGeom>
          <a:solidFill>
            <a:schemeClr val="accent1">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lt1"/>
                </a:solidFill>
                <a:effectLst>
                  <a:outerShdw blurRad="38100" dist="38100" dir="2700000" algn="tl">
                    <a:srgbClr val="000000">
                      <a:alpha val="43137"/>
                    </a:srgbClr>
                  </a:outerShdw>
                </a:effectLst>
                <a:latin typeface="+mn-lt"/>
                <a:sym typeface="Wingdings" pitchFamily="2" charset="2"/>
              </a:rPr>
              <a:t>Wisdom</a:t>
            </a:r>
            <a:endParaRPr lang="en-SG" b="1"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46" name="Rectangle 45"/>
          <p:cNvSpPr/>
          <p:nvPr/>
        </p:nvSpPr>
        <p:spPr bwMode="auto">
          <a:xfrm>
            <a:off x="4892032" y="2910936"/>
            <a:ext cx="2308123" cy="547200"/>
          </a:xfrm>
          <a:prstGeom prst="rect">
            <a:avLst/>
          </a:prstGeom>
          <a:solidFill>
            <a:schemeClr val="accent1">
              <a:lumMod val="40000"/>
              <a:lumOff val="60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effectLst>
                  <a:outerShdw blurRad="38100" dist="38100" dir="2700000" algn="tl">
                    <a:srgbClr val="000000">
                      <a:alpha val="43137"/>
                    </a:srgbClr>
                  </a:outerShdw>
                </a:effectLst>
                <a:sym typeface="Wingdings" pitchFamily="2" charset="2"/>
              </a:rPr>
              <a:t>Knowledge</a:t>
            </a:r>
            <a:endParaRPr lang="en-SG" b="1" dirty="0" err="1">
              <a:solidFill>
                <a:schemeClr val="lt1"/>
              </a:solidFill>
              <a:effectLst>
                <a:outerShdw blurRad="38100" dist="38100" dir="2700000" algn="tl">
                  <a:srgbClr val="000000">
                    <a:alpha val="43137"/>
                  </a:srgbClr>
                </a:outerShdw>
              </a:effectLst>
              <a:latin typeface="+mn-lt"/>
              <a:sym typeface="Wingdings" pitchFamily="2" charset="2"/>
            </a:endParaRPr>
          </a:p>
        </p:txBody>
      </p:sp>
      <p:sp>
        <p:nvSpPr>
          <p:cNvPr id="47" name="Rectangle 46"/>
          <p:cNvSpPr/>
          <p:nvPr/>
        </p:nvSpPr>
        <p:spPr bwMode="auto">
          <a:xfrm>
            <a:off x="361819" y="2914692"/>
            <a:ext cx="4530213" cy="540000"/>
          </a:xfrm>
          <a:prstGeom prst="rect">
            <a:avLst/>
          </a:prstGeom>
          <a:solidFill>
            <a:schemeClr val="accent5">
              <a:lumMod val="40000"/>
              <a:lumOff val="60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effectLst>
                  <a:outerShdw blurRad="38100" dist="38100" dir="2700000" algn="tl">
                    <a:srgbClr val="000000">
                      <a:alpha val="43137"/>
                    </a:srgbClr>
                  </a:outerShdw>
                </a:effectLst>
                <a:sym typeface="Wingdings" pitchFamily="2" charset="2"/>
              </a:rPr>
              <a:t>PV</a:t>
            </a:r>
            <a:endParaRPr lang="en-SG" b="1" dirty="0" err="1">
              <a:solidFill>
                <a:schemeClr val="lt1"/>
              </a:solidFill>
              <a:effectLst>
                <a:outerShdw blurRad="38100" dist="38100" dir="2700000" algn="tl">
                  <a:srgbClr val="000000">
                    <a:alpha val="43137"/>
                  </a:srgbClr>
                </a:outerShdw>
              </a:effectLst>
              <a:latin typeface="+mn-lt"/>
              <a:sym typeface="Wingdings" pitchFamily="2" charset="2"/>
            </a:endParaRPr>
          </a:p>
        </p:txBody>
      </p:sp>
      <p:pic>
        <p:nvPicPr>
          <p:cNvPr id="37" name="Picture 36" descr="Refinery_Bright_Yellow_Light.jpg"/>
          <p:cNvPicPr>
            <a:picLocks noChangeAspect="1"/>
          </p:cNvPicPr>
          <p:nvPr/>
        </p:nvPicPr>
        <p:blipFill>
          <a:blip r:embed="rId6" cstate="print">
            <a:lum bright="10000" contrast="20000"/>
          </a:blip>
          <a:stretch>
            <a:fillRect/>
          </a:stretch>
        </p:blipFill>
        <p:spPr>
          <a:xfrm>
            <a:off x="7332881" y="1189880"/>
            <a:ext cx="1290610" cy="1229763"/>
          </a:xfrm>
          <a:prstGeom prst="ellipse">
            <a:avLst/>
          </a:prstGeom>
          <a:effectLst>
            <a:outerShdw blurRad="292100" dist="50800" dir="5400000" algn="ctr" rotWithShape="0">
              <a:srgbClr val="000000"/>
            </a:outerShdw>
          </a:effectLst>
        </p:spPr>
      </p:pic>
      <p:grpSp>
        <p:nvGrpSpPr>
          <p:cNvPr id="50" name="Group 49"/>
          <p:cNvGrpSpPr/>
          <p:nvPr/>
        </p:nvGrpSpPr>
        <p:grpSpPr>
          <a:xfrm>
            <a:off x="1954324" y="1244037"/>
            <a:ext cx="1272403" cy="1175159"/>
            <a:chOff x="2573316" y="1026939"/>
            <a:chExt cx="1614168" cy="1548000"/>
          </a:xfrm>
        </p:grpSpPr>
        <p:pic>
          <p:nvPicPr>
            <p:cNvPr id="43" name="Picture 42" descr="Refinery_Bright_Yellow_Light.jpg"/>
            <p:cNvPicPr>
              <a:picLocks noChangeAspect="1"/>
            </p:cNvPicPr>
            <p:nvPr/>
          </p:nvPicPr>
          <p:blipFill>
            <a:blip r:embed="rId7" cstate="print"/>
            <a:stretch>
              <a:fillRect/>
            </a:stretch>
          </p:blipFill>
          <p:spPr>
            <a:xfrm>
              <a:off x="2573316" y="1031631"/>
              <a:ext cx="1614168" cy="1538067"/>
            </a:xfrm>
            <a:prstGeom prst="ellipse">
              <a:avLst/>
            </a:prstGeom>
            <a:noFill/>
            <a:effectLst>
              <a:outerShdw blurRad="292100" dist="50800" dir="5400000" algn="ctr" rotWithShape="0">
                <a:srgbClr val="000000"/>
              </a:outerShdw>
            </a:effectLst>
          </p:spPr>
        </p:pic>
        <p:sp>
          <p:nvSpPr>
            <p:cNvPr id="45" name="Oval 44"/>
            <p:cNvSpPr/>
            <p:nvPr/>
          </p:nvSpPr>
          <p:spPr bwMode="auto">
            <a:xfrm>
              <a:off x="2574388" y="1026939"/>
              <a:ext cx="1612800" cy="1548000"/>
            </a:xfrm>
            <a:prstGeom prst="ellipse">
              <a:avLst/>
            </a:prstGeom>
            <a:solidFill>
              <a:schemeClr val="bg1">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grpSp>
      <p:grpSp>
        <p:nvGrpSpPr>
          <p:cNvPr id="51" name="Group 50"/>
          <p:cNvGrpSpPr/>
          <p:nvPr/>
        </p:nvGrpSpPr>
        <p:grpSpPr>
          <a:xfrm>
            <a:off x="5295882" y="1227624"/>
            <a:ext cx="1299280" cy="1175159"/>
            <a:chOff x="5849813" y="1010526"/>
            <a:chExt cx="1648265" cy="1548000"/>
          </a:xfrm>
        </p:grpSpPr>
        <p:pic>
          <p:nvPicPr>
            <p:cNvPr id="39" name="Picture 38" descr="Refinery_Bright_Yellow_Light.jpg"/>
            <p:cNvPicPr>
              <a:picLocks noChangeAspect="1"/>
            </p:cNvPicPr>
            <p:nvPr/>
          </p:nvPicPr>
          <p:blipFill>
            <a:blip r:embed="rId7" cstate="print"/>
            <a:stretch>
              <a:fillRect/>
            </a:stretch>
          </p:blipFill>
          <p:spPr>
            <a:xfrm>
              <a:off x="5867500" y="1019908"/>
              <a:ext cx="1614168" cy="1538067"/>
            </a:xfrm>
            <a:prstGeom prst="ellipse">
              <a:avLst/>
            </a:prstGeom>
            <a:effectLst>
              <a:outerShdw blurRad="292100" dist="50800" dir="5400000" algn="ctr" rotWithShape="0">
                <a:srgbClr val="000000"/>
              </a:outerShdw>
            </a:effectLst>
          </p:spPr>
        </p:pic>
        <p:sp>
          <p:nvSpPr>
            <p:cNvPr id="49" name="Oval 48"/>
            <p:cNvSpPr/>
            <p:nvPr/>
          </p:nvSpPr>
          <p:spPr bwMode="auto">
            <a:xfrm>
              <a:off x="5849813" y="1010526"/>
              <a:ext cx="1648265" cy="1548000"/>
            </a:xfrm>
            <a:prstGeom prst="ellipse">
              <a:avLst/>
            </a:prstGeom>
            <a:solidFill>
              <a:schemeClr val="bg1">
                <a:alpha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dirty="0" err="1">
                <a:solidFill>
                  <a:schemeClr val="lt1"/>
                </a:solidFill>
                <a:effectLst>
                  <a:outerShdw blurRad="38100" dist="38100" dir="2700000" algn="tl">
                    <a:srgbClr val="000000">
                      <a:alpha val="43137"/>
                    </a:srgbClr>
                  </a:outerShdw>
                </a:effectLst>
                <a:latin typeface="+mn-lt"/>
                <a:sym typeface="Wingdings" pitchFamily="2" charset="2"/>
              </a:endParaRPr>
            </a:p>
          </p:txBody>
        </p:sp>
      </p:grpSp>
    </p:spTree>
  </p:cSld>
  <p:clrMapOvr>
    <a:masterClrMapping/>
  </p:clrMapOvr>
  <p:transition advTm="3000">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2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35" grpId="0"/>
      <p:bldP spid="38" grpId="0" animBg="1"/>
      <p:bldP spid="40" grpId="0"/>
      <p:bldP spid="41" grpId="0"/>
      <p:bldP spid="42" grpId="0"/>
      <p:bldP spid="44" grpId="0" animBg="1"/>
      <p:bldP spid="46" grpId="0" animBg="1"/>
      <p:bldP spid="4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Is your Control Room here?</a:t>
            </a:r>
            <a:endParaRPr lang="en-SG" dirty="0"/>
          </a:p>
        </p:txBody>
      </p:sp>
      <p:pic>
        <p:nvPicPr>
          <p:cNvPr id="4" name="Picture 3" descr="C:\Marcom\DeltaV Art CD\Cool Images\Squeeze_USCurrency.jpg"/>
          <p:cNvPicPr>
            <a:picLocks noChangeAspect="1" noChangeArrowheads="1"/>
          </p:cNvPicPr>
          <p:nvPr/>
        </p:nvPicPr>
        <p:blipFill>
          <a:blip r:embed="rId2" cstate="print"/>
          <a:srcRect l="12962" t="8972" r="11419" b="9375"/>
          <a:stretch>
            <a:fillRect/>
          </a:stretch>
        </p:blipFill>
        <p:spPr bwMode="auto">
          <a:xfrm>
            <a:off x="6179574" y="3159432"/>
            <a:ext cx="2162568" cy="2979048"/>
          </a:xfrm>
          <a:prstGeom prst="rect">
            <a:avLst/>
          </a:prstGeom>
          <a:noFill/>
        </p:spPr>
      </p:pic>
      <p:sp>
        <p:nvSpPr>
          <p:cNvPr id="5" name="TextBox 4"/>
          <p:cNvSpPr txBox="1"/>
          <p:nvPr/>
        </p:nvSpPr>
        <p:spPr bwMode="auto">
          <a:xfrm>
            <a:off x="6091083" y="1676335"/>
            <a:ext cx="2391735" cy="1384995"/>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r>
              <a:rPr lang="en-US" sz="2800" b="1" dirty="0" smtClean="0">
                <a:solidFill>
                  <a:schemeClr val="tx1">
                    <a:lumMod val="75000"/>
                  </a:schemeClr>
                </a:solidFill>
              </a:rPr>
              <a:t>Abnormal</a:t>
            </a:r>
            <a:r>
              <a:rPr lang="en-SG" sz="2800" b="1" dirty="0" smtClean="0">
                <a:solidFill>
                  <a:schemeClr val="tx1">
                    <a:lumMod val="75000"/>
                  </a:schemeClr>
                </a:solidFill>
              </a:rPr>
              <a:t> Situation Prevention</a:t>
            </a:r>
            <a:endParaRPr lang="en-US" sz="2800" b="1" dirty="0" smtClean="0">
              <a:solidFill>
                <a:schemeClr val="tx1">
                  <a:lumMod val="75000"/>
                </a:schemeClr>
              </a:solidFill>
            </a:endParaRPr>
          </a:p>
        </p:txBody>
      </p:sp>
      <p:sp>
        <p:nvSpPr>
          <p:cNvPr id="6" name="Right Arrow 5"/>
          <p:cNvSpPr/>
          <p:nvPr/>
        </p:nvSpPr>
        <p:spPr bwMode="auto">
          <a:xfrm>
            <a:off x="3615396" y="3673236"/>
            <a:ext cx="2067952" cy="1208254"/>
          </a:xfrm>
          <a:prstGeom prst="rightArrow">
            <a:avLst/>
          </a:prstGeom>
          <a:solidFill>
            <a:schemeClr val="accent1">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lt1"/>
                </a:solidFill>
                <a:effectLst>
                  <a:outerShdw blurRad="38100" dist="38100" dir="2700000" algn="tl">
                    <a:srgbClr val="000000">
                      <a:alpha val="43137"/>
                    </a:srgbClr>
                  </a:outerShdw>
                </a:effectLst>
                <a:latin typeface="+mn-lt"/>
                <a:sym typeface="Wingdings" pitchFamily="2" charset="2"/>
              </a:rPr>
              <a:t>Wisdom</a:t>
            </a:r>
            <a:endParaRPr lang="en-SG" sz="2800" b="1" dirty="0" err="1">
              <a:solidFill>
                <a:schemeClr val="lt1"/>
              </a:solidFill>
              <a:effectLst>
                <a:outerShdw blurRad="38100" dist="38100" dir="2700000" algn="tl">
                  <a:srgbClr val="000000">
                    <a:alpha val="43137"/>
                  </a:srgbClr>
                </a:outerShdw>
              </a:effectLst>
              <a:latin typeface="+mn-lt"/>
              <a:sym typeface="Wingdings" pitchFamily="2" charset="2"/>
            </a:endParaRPr>
          </a:p>
        </p:txBody>
      </p:sp>
      <p:pic>
        <p:nvPicPr>
          <p:cNvPr id="7" name="Picture 6" descr="Refinery_Bright_Yellow_Light.jpg"/>
          <p:cNvPicPr>
            <a:picLocks noChangeAspect="1"/>
          </p:cNvPicPr>
          <p:nvPr/>
        </p:nvPicPr>
        <p:blipFill>
          <a:blip r:embed="rId3" cstate="print">
            <a:lum bright="10000" contrast="20000"/>
          </a:blip>
          <a:stretch>
            <a:fillRect/>
          </a:stretch>
        </p:blipFill>
        <p:spPr>
          <a:xfrm>
            <a:off x="566328" y="3004612"/>
            <a:ext cx="2838054" cy="2704251"/>
          </a:xfrm>
          <a:prstGeom prst="ellipse">
            <a:avLst/>
          </a:prstGeom>
          <a:effectLst>
            <a:outerShdw blurRad="292100" dist="50800" dir="5400000" algn="ctr" rotWithShape="0">
              <a:srgbClr val="000000"/>
            </a:outerShdw>
          </a:effectLst>
        </p:spPr>
      </p:pic>
    </p:spTree>
  </p:cSld>
  <p:clrMapOvr>
    <a:masterClrMapping/>
  </p:clrMapOvr>
  <p:transition advTm="3000">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Wisdom to make Productive Decisions</a:t>
            </a:r>
            <a:endParaRPr lang="en-SG" dirty="0"/>
          </a:p>
        </p:txBody>
      </p:sp>
      <p:pic>
        <p:nvPicPr>
          <p:cNvPr id="3" name="Picture 3" descr="C:\Marcom\DeltaV Art CD\Cool Images\Squeeze_USCurrency.jpg"/>
          <p:cNvPicPr>
            <a:picLocks noChangeAspect="1" noChangeArrowheads="1"/>
          </p:cNvPicPr>
          <p:nvPr/>
        </p:nvPicPr>
        <p:blipFill>
          <a:blip r:embed="rId2" cstate="print"/>
          <a:srcRect l="12962" t="8972" r="11419" b="9375"/>
          <a:stretch>
            <a:fillRect/>
          </a:stretch>
        </p:blipFill>
        <p:spPr bwMode="auto">
          <a:xfrm>
            <a:off x="510279" y="4650612"/>
            <a:ext cx="1135626" cy="1564383"/>
          </a:xfrm>
          <a:prstGeom prst="rect">
            <a:avLst/>
          </a:prstGeom>
          <a:noFill/>
        </p:spPr>
      </p:pic>
      <p:sp>
        <p:nvSpPr>
          <p:cNvPr id="4" name="TextBox 3"/>
          <p:cNvSpPr txBox="1"/>
          <p:nvPr/>
        </p:nvSpPr>
        <p:spPr bwMode="auto">
          <a:xfrm>
            <a:off x="421789" y="3805920"/>
            <a:ext cx="1224116" cy="830997"/>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b" anchorCtr="0">
            <a:spAutoFit/>
          </a:bodyPr>
          <a:lstStyle/>
          <a:p>
            <a:r>
              <a:rPr lang="en-US" sz="1600" dirty="0" smtClean="0">
                <a:solidFill>
                  <a:schemeClr val="tx1">
                    <a:lumMod val="75000"/>
                  </a:schemeClr>
                </a:solidFill>
              </a:rPr>
              <a:t>Abnormal</a:t>
            </a:r>
            <a:r>
              <a:rPr lang="en-SG" sz="1600" dirty="0" smtClean="0">
                <a:solidFill>
                  <a:schemeClr val="tx1">
                    <a:lumMod val="75000"/>
                  </a:schemeClr>
                </a:solidFill>
              </a:rPr>
              <a:t> Situation Prevention</a:t>
            </a:r>
            <a:endParaRPr lang="en-US" sz="1600" dirty="0" smtClean="0">
              <a:solidFill>
                <a:schemeClr val="tx1">
                  <a:lumMod val="75000"/>
                </a:schemeClr>
              </a:solidFill>
            </a:endParaRPr>
          </a:p>
        </p:txBody>
      </p:sp>
      <p:sp>
        <p:nvSpPr>
          <p:cNvPr id="5" name="Right Arrow 4"/>
          <p:cNvSpPr/>
          <p:nvPr/>
        </p:nvSpPr>
        <p:spPr bwMode="auto">
          <a:xfrm>
            <a:off x="376644" y="2575955"/>
            <a:ext cx="1592826" cy="1080000"/>
          </a:xfrm>
          <a:prstGeom prst="rightArrow">
            <a:avLst/>
          </a:prstGeom>
          <a:solidFill>
            <a:schemeClr val="accent1">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lt1"/>
                </a:solidFill>
                <a:effectLst>
                  <a:outerShdw blurRad="38100" dist="38100" dir="2700000" algn="tl">
                    <a:srgbClr val="000000">
                      <a:alpha val="43137"/>
                    </a:srgbClr>
                  </a:outerShdw>
                </a:effectLst>
                <a:latin typeface="+mn-lt"/>
                <a:sym typeface="Wingdings" pitchFamily="2" charset="2"/>
              </a:rPr>
              <a:t>Wisdom</a:t>
            </a:r>
            <a:endParaRPr lang="en-SG" b="1" dirty="0" err="1">
              <a:solidFill>
                <a:schemeClr val="lt1"/>
              </a:solidFill>
              <a:effectLst>
                <a:outerShdw blurRad="38100" dist="38100" dir="2700000" algn="tl">
                  <a:srgbClr val="000000">
                    <a:alpha val="43137"/>
                  </a:srgbClr>
                </a:outerShdw>
              </a:effectLst>
              <a:latin typeface="+mn-lt"/>
              <a:sym typeface="Wingdings" pitchFamily="2" charset="2"/>
            </a:endParaRPr>
          </a:p>
        </p:txBody>
      </p:sp>
      <p:pic>
        <p:nvPicPr>
          <p:cNvPr id="6" name="Picture 5" descr="Refinery_Bright_Yellow_Light.jpg"/>
          <p:cNvPicPr>
            <a:picLocks noChangeAspect="1"/>
          </p:cNvPicPr>
          <p:nvPr/>
        </p:nvPicPr>
        <p:blipFill>
          <a:blip r:embed="rId3" cstate="print">
            <a:lum bright="10000" contrast="20000"/>
          </a:blip>
          <a:stretch>
            <a:fillRect/>
          </a:stretch>
        </p:blipFill>
        <p:spPr>
          <a:xfrm>
            <a:off x="425642" y="1119541"/>
            <a:ext cx="1290610" cy="1229763"/>
          </a:xfrm>
          <a:prstGeom prst="ellipse">
            <a:avLst/>
          </a:prstGeom>
          <a:effectLst>
            <a:outerShdw blurRad="292100" dist="50800" dir="5400000" algn="ctr" rotWithShape="0">
              <a:srgbClr val="000000"/>
            </a:outerShdw>
          </a:effectLst>
        </p:spPr>
      </p:pic>
      <p:sp>
        <p:nvSpPr>
          <p:cNvPr id="7" name="TextBox 6"/>
          <p:cNvSpPr txBox="1"/>
          <p:nvPr/>
        </p:nvSpPr>
        <p:spPr bwMode="auto">
          <a:xfrm>
            <a:off x="2250831" y="1139483"/>
            <a:ext cx="6499274" cy="5092505"/>
          </a:xfrm>
          <a:prstGeom prst="rect">
            <a:avLst/>
          </a:prstGeom>
          <a:no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r>
              <a:rPr lang="en-US" sz="3200" b="1" dirty="0" smtClean="0">
                <a:solidFill>
                  <a:schemeClr val="tx1">
                    <a:lumMod val="75000"/>
                  </a:schemeClr>
                </a:solidFill>
              </a:rPr>
              <a:t>Visit us at the</a:t>
            </a:r>
          </a:p>
          <a:p>
            <a:r>
              <a:rPr lang="en-US" sz="3200" b="1" dirty="0" smtClean="0">
                <a:solidFill>
                  <a:schemeClr val="tx1">
                    <a:lumMod val="75000"/>
                  </a:schemeClr>
                </a:solidFill>
              </a:rPr>
              <a:t>Control Room Session</a:t>
            </a:r>
          </a:p>
          <a:p>
            <a:r>
              <a:rPr lang="en-US" sz="3200" b="1" dirty="0" smtClean="0">
                <a:solidFill>
                  <a:schemeClr val="tx1">
                    <a:lumMod val="75000"/>
                  </a:schemeClr>
                </a:solidFill>
              </a:rPr>
              <a:t>At </a:t>
            </a:r>
            <a:r>
              <a:rPr lang="en-US" sz="3200" b="1" dirty="0" err="1" smtClean="0">
                <a:solidFill>
                  <a:schemeClr val="tx1">
                    <a:lumMod val="75000"/>
                  </a:schemeClr>
                </a:solidFill>
              </a:rPr>
              <a:t>PWoC</a:t>
            </a:r>
            <a:r>
              <a:rPr lang="en-US" sz="3200" b="1" dirty="0" smtClean="0">
                <a:solidFill>
                  <a:schemeClr val="tx1">
                    <a:lumMod val="75000"/>
                  </a:schemeClr>
                </a:solidFill>
              </a:rPr>
              <a:t> Seminar</a:t>
            </a:r>
          </a:p>
          <a:p>
            <a:r>
              <a:rPr lang="en-US" sz="3200" b="1" dirty="0" smtClean="0">
                <a:solidFill>
                  <a:schemeClr val="tx1">
                    <a:lumMod val="75000"/>
                  </a:schemeClr>
                </a:solidFill>
              </a:rPr>
              <a:t>On Feb 17, 2012</a:t>
            </a:r>
          </a:p>
          <a:p>
            <a:r>
              <a:rPr lang="en-US" sz="3200" b="1" dirty="0" smtClean="0">
                <a:solidFill>
                  <a:schemeClr val="tx1">
                    <a:lumMod val="75000"/>
                  </a:schemeClr>
                </a:solidFill>
              </a:rPr>
              <a:t>At </a:t>
            </a:r>
            <a:r>
              <a:rPr lang="en-US" sz="3200" b="1" dirty="0" err="1" smtClean="0">
                <a:solidFill>
                  <a:schemeClr val="tx1">
                    <a:lumMod val="75000"/>
                  </a:schemeClr>
                </a:solidFill>
              </a:rPr>
              <a:t>Taj</a:t>
            </a:r>
            <a:r>
              <a:rPr lang="en-US" sz="3200" b="1" dirty="0" smtClean="0">
                <a:solidFill>
                  <a:schemeClr val="tx1">
                    <a:lumMod val="75000"/>
                  </a:schemeClr>
                </a:solidFill>
              </a:rPr>
              <a:t> Palace </a:t>
            </a:r>
            <a:r>
              <a:rPr lang="en-US" sz="3200" b="1" dirty="0" err="1" smtClean="0">
                <a:solidFill>
                  <a:schemeClr val="tx1">
                    <a:lumMod val="75000"/>
                  </a:schemeClr>
                </a:solidFill>
              </a:rPr>
              <a:t>Hote</a:t>
            </a:r>
            <a:r>
              <a:rPr lang="en-US" sz="3200" b="1" dirty="0" smtClean="0">
                <a:solidFill>
                  <a:schemeClr val="tx1">
                    <a:lumMod val="75000"/>
                  </a:schemeClr>
                </a:solidFill>
              </a:rPr>
              <a:t>, New Delhi</a:t>
            </a:r>
            <a:endParaRPr lang="en-SG" sz="3200" b="1" dirty="0" err="1" smtClean="0">
              <a:solidFill>
                <a:schemeClr val="tx1">
                  <a:lumMod val="75000"/>
                </a:schemeClr>
              </a:solidFill>
            </a:endParaRPr>
          </a:p>
        </p:txBody>
      </p:sp>
    </p:spTree>
  </p:cSld>
  <p:clrMapOvr>
    <a:masterClrMapping/>
  </p:clrMapOvr>
  <p:transition advTm="5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blank">
  <a:themeElements>
    <a:clrScheme name="Default Design 1">
      <a:dk1>
        <a:srgbClr val="0F245F"/>
      </a:dk1>
      <a:lt1>
        <a:srgbClr val="FFFFFF"/>
      </a:lt1>
      <a:dk2>
        <a:srgbClr val="0F245F"/>
      </a:dk2>
      <a:lt2>
        <a:srgbClr val="969696"/>
      </a:lt2>
      <a:accent1>
        <a:srgbClr val="009900"/>
      </a:accent1>
      <a:accent2>
        <a:srgbClr val="FF0000"/>
      </a:accent2>
      <a:accent3>
        <a:srgbClr val="FFFFFF"/>
      </a:accent3>
      <a:accent4>
        <a:srgbClr val="0B1D50"/>
      </a:accent4>
      <a:accent5>
        <a:srgbClr val="AACAAA"/>
      </a:accent5>
      <a:accent6>
        <a:srgbClr val="E70000"/>
      </a:accent6>
      <a:hlink>
        <a:srgbClr val="0099CC"/>
      </a:hlink>
      <a:folHlink>
        <a:srgbClr val="CC0066"/>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0066"/>
        </a:solidFill>
        <a:ln w="15875">
          <a:solidFill>
            <a:schemeClr val="bg1"/>
          </a:solidFill>
        </a:ln>
        <a:effectLst>
          <a:outerShdw blurRad="63500" sx="101000" sy="101000" algn="ctr" rotWithShape="0">
            <a:prstClr val="black">
              <a:alpha val="40000"/>
            </a:prstClr>
          </a:outerShdw>
        </a:effectLst>
      </a:spPr>
      <a:bodyPr rtlCol="0" anchor="ctr"/>
      <a:lstStyle>
        <a:defPPr algn="ctr">
          <a:defRPr sz="2400" dirty="0" err="1">
            <a:solidFill>
              <a:schemeClr val="lt1"/>
            </a:solidFill>
            <a:effectLst>
              <a:outerShdw blurRad="38100" dist="38100" dir="2700000" algn="tl">
                <a:srgbClr val="000000">
                  <a:alpha val="43137"/>
                </a:srgbClr>
              </a:outerShdw>
            </a:effectLst>
            <a:latin typeface="+mn-lt"/>
            <a:sym typeface="Wingdings" pitchFamily="2" charset="2"/>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rgbClr val="FFFF00"/>
        </a:solidFill>
        <a:ln w="9525" cap="flat" cmpd="sng" algn="ctr">
          <a:solidFill>
            <a:srgbClr val="000000"/>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000" b="0" i="0" u="none" strike="noStrike" cap="none" normalizeH="0" baseline="0" smtClean="0">
            <a:ln>
              <a:noFill/>
            </a:ln>
            <a:solidFill>
              <a:srgbClr val="000000"/>
            </a:solidFill>
            <a:effectLst/>
            <a:latin typeface="Arial" charset="0"/>
          </a:defRPr>
        </a:defPPr>
      </a:lstStyle>
    </a:lnDef>
    <a:txDef>
      <a:spPr bwMode="auto">
        <a:noFill/>
        <a:ln w="15875">
          <a:noFill/>
        </a:ln>
        <a:effectLst/>
      </a:spPr>
      <a:bodyPr wrap="none" rtlCol="0" anchor="b" anchorCtr="0">
        <a:spAutoFit/>
      </a:bodyPr>
      <a:lstStyle>
        <a:defPPr algn="l">
          <a:defRPr dirty="0" err="1" smtClean="0">
            <a:solidFill>
              <a:schemeClr val="tx1">
                <a:lumMod val="75000"/>
              </a:schemeClr>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raClrScheme>
      <a:clrScheme name="Default Design 1">
        <a:dk1>
          <a:srgbClr val="0F245F"/>
        </a:dk1>
        <a:lt1>
          <a:srgbClr val="FFFFFF"/>
        </a:lt1>
        <a:dk2>
          <a:srgbClr val="0F245F"/>
        </a:dk2>
        <a:lt2>
          <a:srgbClr val="969696"/>
        </a:lt2>
        <a:accent1>
          <a:srgbClr val="009900"/>
        </a:accent1>
        <a:accent2>
          <a:srgbClr val="FF0000"/>
        </a:accent2>
        <a:accent3>
          <a:srgbClr val="FFFFFF"/>
        </a:accent3>
        <a:accent4>
          <a:srgbClr val="0B1D50"/>
        </a:accent4>
        <a:accent5>
          <a:srgbClr val="AACAAA"/>
        </a:accent5>
        <a:accent6>
          <a:srgbClr val="E70000"/>
        </a:accent6>
        <a:hlink>
          <a:srgbClr val="0099CC"/>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1015</TotalTime>
  <Words>242</Words>
  <Application>Microsoft Office PowerPoint</Application>
  <PresentationFormat>On-screen Show (4:3)</PresentationFormat>
  <Paragraphs>42</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blank</vt:lpstr>
      <vt:lpstr>Evolution of the process view</vt:lpstr>
      <vt:lpstr>Is your Control Room here?</vt:lpstr>
      <vt:lpstr>Wisdom to make Productive Decisions</vt:lpstr>
    </vt:vector>
  </TitlesOfParts>
  <Company>Emerson Process Management Asia Pacific Pte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Room</dc:title>
  <dc:creator>J, Mani</dc:creator>
  <cp:lastModifiedBy>J, Mani </cp:lastModifiedBy>
  <cp:revision>77</cp:revision>
  <cp:lastPrinted>2001-01-11T06:42:40Z</cp:lastPrinted>
  <dcterms:created xsi:type="dcterms:W3CDTF">2012-01-03T02:03:56Z</dcterms:created>
  <dcterms:modified xsi:type="dcterms:W3CDTF">2012-02-14T05:34:30Z</dcterms:modified>
</cp:coreProperties>
</file>