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7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0186C-9981-4D6C-B5D4-D787AAFAE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216BF-C9CE-4301-B30E-AD4B4F869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126E6-0C7A-4E91-82C4-FC7D21808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227B4-6958-4017-8F5F-4AF5EEC76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5D07-BF04-4262-B775-D39DD8913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768AF-5FD3-457D-9FE7-004D696AC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BA17-4096-4315-BCC5-642A0F13D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F48C-726C-4E6E-8275-DEBC2CC4F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E686F-6809-4C8B-99C3-3B73900D6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9A85C-4FB6-47B0-8FC1-8AC4B3506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A5C36-F470-4BEE-8402-EC071FF50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D7650F-B100-4117-A7F3-6C7659658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2286000" y="2057400"/>
          <a:ext cx="579120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icture" r:id="rId3" imgW="4760348" imgH="2641431" progId="Word.Picture.8">
                  <p:embed/>
                </p:oleObj>
              </mc:Choice>
              <mc:Fallback>
                <p:oleObj name="Picture" r:id="rId3" imgW="4760348" imgH="2641431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5791200" cy="276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13"/>
          <p:cNvSpPr>
            <a:spLocks noChangeArrowheads="1"/>
          </p:cNvSpPr>
          <p:nvPr/>
        </p:nvSpPr>
        <p:spPr bwMode="auto">
          <a:xfrm rot="1516291">
            <a:off x="2590800" y="2438400"/>
            <a:ext cx="3924300" cy="801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Rectangle 14"/>
          <p:cNvSpPr>
            <a:spLocks noChangeArrowheads="1"/>
          </p:cNvSpPr>
          <p:nvPr/>
        </p:nvSpPr>
        <p:spPr bwMode="auto">
          <a:xfrm rot="1559783">
            <a:off x="1739900" y="2660650"/>
            <a:ext cx="5715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Rectangle 16"/>
          <p:cNvSpPr>
            <a:spLocks noChangeArrowheads="1"/>
          </p:cNvSpPr>
          <p:nvPr/>
        </p:nvSpPr>
        <p:spPr bwMode="auto">
          <a:xfrm>
            <a:off x="0" y="238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17"/>
          <p:cNvSpPr>
            <a:spLocks noChangeArrowheads="1"/>
          </p:cNvSpPr>
          <p:nvPr/>
        </p:nvSpPr>
        <p:spPr bwMode="auto">
          <a:xfrm>
            <a:off x="0" y="238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Line 31"/>
          <p:cNvSpPr>
            <a:spLocks noChangeShapeType="1"/>
          </p:cNvSpPr>
          <p:nvPr/>
        </p:nvSpPr>
        <p:spPr bwMode="auto">
          <a:xfrm>
            <a:off x="5181600" y="3810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32"/>
          <p:cNvSpPr>
            <a:spLocks noChangeShapeType="1"/>
          </p:cNvSpPr>
          <p:nvPr/>
        </p:nvSpPr>
        <p:spPr bwMode="auto">
          <a:xfrm flipV="1">
            <a:off x="51816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33"/>
          <p:cNvSpPr>
            <a:spLocks noChangeShapeType="1"/>
          </p:cNvSpPr>
          <p:nvPr/>
        </p:nvSpPr>
        <p:spPr bwMode="auto">
          <a:xfrm flipV="1">
            <a:off x="5181600" y="3276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34"/>
          <p:cNvSpPr>
            <a:spLocks noChangeArrowheads="1"/>
          </p:cNvSpPr>
          <p:nvPr/>
        </p:nvSpPr>
        <p:spPr bwMode="auto">
          <a:xfrm>
            <a:off x="6096000" y="41148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Fx</a:t>
            </a:r>
          </a:p>
        </p:txBody>
      </p:sp>
      <p:sp>
        <p:nvSpPr>
          <p:cNvPr id="1035" name="Rectangle 35"/>
          <p:cNvSpPr>
            <a:spLocks noChangeArrowheads="1"/>
          </p:cNvSpPr>
          <p:nvPr/>
        </p:nvSpPr>
        <p:spPr bwMode="auto">
          <a:xfrm>
            <a:off x="5943600" y="29718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Fy</a:t>
            </a:r>
          </a:p>
        </p:txBody>
      </p:sp>
      <p:sp>
        <p:nvSpPr>
          <p:cNvPr id="1036" name="Rectangle 36"/>
          <p:cNvSpPr>
            <a:spLocks noChangeArrowheads="1"/>
          </p:cNvSpPr>
          <p:nvPr/>
        </p:nvSpPr>
        <p:spPr bwMode="auto">
          <a:xfrm>
            <a:off x="4876800" y="23622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Fz</a:t>
            </a:r>
          </a:p>
        </p:txBody>
      </p:sp>
      <p:sp>
        <p:nvSpPr>
          <p:cNvPr id="1037" name="Rectangle 37"/>
          <p:cNvSpPr>
            <a:spLocks noChangeArrowheads="1"/>
          </p:cNvSpPr>
          <p:nvPr/>
        </p:nvSpPr>
        <p:spPr bwMode="auto">
          <a:xfrm>
            <a:off x="381000" y="304800"/>
            <a:ext cx="5257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Fx, Fy, Fz &lt; 860 N (200 lb)</a:t>
            </a:r>
          </a:p>
          <a:p>
            <a:pPr algn="ctr"/>
            <a:r>
              <a:rPr lang="en-US"/>
              <a:t>or </a:t>
            </a:r>
          </a:p>
          <a:p>
            <a:pPr algn="ctr"/>
            <a:r>
              <a:rPr lang="en-US"/>
              <a:t>Fmax = (Fx</a:t>
            </a:r>
            <a:r>
              <a:rPr lang="en-US" baseline="30000"/>
              <a:t>2</a:t>
            </a:r>
            <a:r>
              <a:rPr lang="en-US"/>
              <a:t>+Fy</a:t>
            </a:r>
            <a:r>
              <a:rPr lang="en-US" baseline="30000"/>
              <a:t>2</a:t>
            </a:r>
            <a:r>
              <a:rPr lang="en-US"/>
              <a:t>+Fz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en-US" baseline="30000"/>
              <a:t>0.5</a:t>
            </a:r>
            <a:r>
              <a:rPr lang="en-US"/>
              <a:t> &lt; 1500 N (350 lb)</a:t>
            </a:r>
          </a:p>
        </p:txBody>
      </p:sp>
      <p:sp>
        <p:nvSpPr>
          <p:cNvPr id="1038" name="Rectangle 38"/>
          <p:cNvSpPr>
            <a:spLocks noChangeArrowheads="1"/>
          </p:cNvSpPr>
          <p:nvPr/>
        </p:nvSpPr>
        <p:spPr bwMode="auto">
          <a:xfrm>
            <a:off x="2590800" y="5181600"/>
            <a:ext cx="3581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CMF025, CMF050 &amp; CMF100</a:t>
            </a:r>
          </a:p>
          <a:p>
            <a:pPr algn="ctr"/>
            <a:r>
              <a:rPr lang="en-US" dirty="0"/>
              <a:t>All CMFS Sizes</a:t>
            </a:r>
          </a:p>
          <a:p>
            <a:pPr algn="ctr"/>
            <a:r>
              <a:rPr lang="en-US" dirty="0"/>
              <a:t>F025, F050, F100</a:t>
            </a:r>
          </a:p>
        </p:txBody>
      </p:sp>
      <p:sp>
        <p:nvSpPr>
          <p:cNvPr id="1039" name="Rectangle 39"/>
          <p:cNvSpPr>
            <a:spLocks noChangeArrowheads="1"/>
          </p:cNvSpPr>
          <p:nvPr/>
        </p:nvSpPr>
        <p:spPr bwMode="auto">
          <a:xfrm>
            <a:off x="381000" y="1219200"/>
            <a:ext cx="5257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Mx, My, Mz &lt; 960 N-m (700 ft-lb)</a:t>
            </a:r>
          </a:p>
          <a:p>
            <a:pPr algn="ctr"/>
            <a:r>
              <a:rPr lang="en-US"/>
              <a:t>or </a:t>
            </a:r>
          </a:p>
          <a:p>
            <a:pPr algn="ctr"/>
            <a:r>
              <a:rPr lang="en-US"/>
              <a:t>Mmax = (Mx</a:t>
            </a:r>
            <a:r>
              <a:rPr lang="en-US" baseline="30000"/>
              <a:t>2</a:t>
            </a:r>
            <a:r>
              <a:rPr lang="en-US"/>
              <a:t>+My</a:t>
            </a:r>
            <a:r>
              <a:rPr lang="en-US" baseline="30000"/>
              <a:t>2</a:t>
            </a:r>
            <a:r>
              <a:rPr lang="en-US"/>
              <a:t>+Mz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en-US" baseline="30000"/>
              <a:t>0.5</a:t>
            </a:r>
            <a:r>
              <a:rPr lang="en-US"/>
              <a:t> &lt; 1640 N-m (1200 ft-lb)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2"/>
          <p:cNvGraphicFramePr>
            <a:graphicFrameLocks noChangeAspect="1"/>
          </p:cNvGraphicFramePr>
          <p:nvPr/>
        </p:nvGraphicFramePr>
        <p:xfrm>
          <a:off x="2286000" y="2057400"/>
          <a:ext cx="579120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icture" r:id="rId3" imgW="4760348" imgH="2641431" progId="Word.Picture.8">
                  <p:embed/>
                </p:oleObj>
              </mc:Choice>
              <mc:Fallback>
                <p:oleObj name="Picture" r:id="rId3" imgW="4760348" imgH="2641431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5791200" cy="276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13"/>
          <p:cNvSpPr>
            <a:spLocks noChangeArrowheads="1"/>
          </p:cNvSpPr>
          <p:nvPr/>
        </p:nvSpPr>
        <p:spPr bwMode="auto">
          <a:xfrm rot="1516291">
            <a:off x="2590800" y="2438400"/>
            <a:ext cx="3924300" cy="801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14"/>
          <p:cNvSpPr>
            <a:spLocks noChangeArrowheads="1"/>
          </p:cNvSpPr>
          <p:nvPr/>
        </p:nvSpPr>
        <p:spPr bwMode="auto">
          <a:xfrm rot="1559783">
            <a:off x="1739900" y="2660650"/>
            <a:ext cx="5715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0" y="238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4" name="Rectangle 17"/>
          <p:cNvSpPr>
            <a:spLocks noChangeArrowheads="1"/>
          </p:cNvSpPr>
          <p:nvPr/>
        </p:nvSpPr>
        <p:spPr bwMode="auto">
          <a:xfrm>
            <a:off x="0" y="238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Line 31"/>
          <p:cNvSpPr>
            <a:spLocks noChangeShapeType="1"/>
          </p:cNvSpPr>
          <p:nvPr/>
        </p:nvSpPr>
        <p:spPr bwMode="auto">
          <a:xfrm>
            <a:off x="5181600" y="3810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32"/>
          <p:cNvSpPr>
            <a:spLocks noChangeShapeType="1"/>
          </p:cNvSpPr>
          <p:nvPr/>
        </p:nvSpPr>
        <p:spPr bwMode="auto">
          <a:xfrm flipV="1">
            <a:off x="51816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33"/>
          <p:cNvSpPr>
            <a:spLocks noChangeShapeType="1"/>
          </p:cNvSpPr>
          <p:nvPr/>
        </p:nvSpPr>
        <p:spPr bwMode="auto">
          <a:xfrm flipV="1">
            <a:off x="5181600" y="3276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Rectangle 34"/>
          <p:cNvSpPr>
            <a:spLocks noChangeArrowheads="1"/>
          </p:cNvSpPr>
          <p:nvPr/>
        </p:nvSpPr>
        <p:spPr bwMode="auto">
          <a:xfrm>
            <a:off x="6096000" y="41148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Fx</a:t>
            </a:r>
          </a:p>
        </p:txBody>
      </p:sp>
      <p:sp>
        <p:nvSpPr>
          <p:cNvPr id="2059" name="Rectangle 35"/>
          <p:cNvSpPr>
            <a:spLocks noChangeArrowheads="1"/>
          </p:cNvSpPr>
          <p:nvPr/>
        </p:nvSpPr>
        <p:spPr bwMode="auto">
          <a:xfrm>
            <a:off x="5943600" y="29718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Fy</a:t>
            </a:r>
          </a:p>
        </p:txBody>
      </p:sp>
      <p:sp>
        <p:nvSpPr>
          <p:cNvPr id="2060" name="Rectangle 36"/>
          <p:cNvSpPr>
            <a:spLocks noChangeArrowheads="1"/>
          </p:cNvSpPr>
          <p:nvPr/>
        </p:nvSpPr>
        <p:spPr bwMode="auto">
          <a:xfrm>
            <a:off x="4876800" y="23622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Fz</a:t>
            </a:r>
          </a:p>
        </p:txBody>
      </p:sp>
      <p:sp>
        <p:nvSpPr>
          <p:cNvPr id="2061" name="Rectangle 37"/>
          <p:cNvSpPr>
            <a:spLocks noChangeArrowheads="1"/>
          </p:cNvSpPr>
          <p:nvPr/>
        </p:nvSpPr>
        <p:spPr bwMode="auto">
          <a:xfrm>
            <a:off x="381000" y="304800"/>
            <a:ext cx="5257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Fx, Fy, Fz &lt; 2800 N (650 lb)</a:t>
            </a:r>
          </a:p>
          <a:p>
            <a:pPr algn="ctr"/>
            <a:r>
              <a:rPr lang="en-US"/>
              <a:t>or </a:t>
            </a:r>
          </a:p>
          <a:p>
            <a:pPr algn="ctr"/>
            <a:r>
              <a:rPr lang="en-US"/>
              <a:t>Fmax = (Fx</a:t>
            </a:r>
            <a:r>
              <a:rPr lang="en-US" baseline="30000"/>
              <a:t>2</a:t>
            </a:r>
            <a:r>
              <a:rPr lang="en-US"/>
              <a:t>+Fy</a:t>
            </a:r>
            <a:r>
              <a:rPr lang="en-US" baseline="30000"/>
              <a:t>2</a:t>
            </a:r>
            <a:r>
              <a:rPr lang="en-US"/>
              <a:t>+Fz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en-US" baseline="30000"/>
              <a:t>0.5</a:t>
            </a:r>
            <a:r>
              <a:rPr lang="en-US"/>
              <a:t> &lt; 5000 N (1100 lb)</a:t>
            </a:r>
          </a:p>
        </p:txBody>
      </p:sp>
      <p:sp>
        <p:nvSpPr>
          <p:cNvPr id="2062" name="Rectangle 38"/>
          <p:cNvSpPr>
            <a:spLocks noChangeArrowheads="1"/>
          </p:cNvSpPr>
          <p:nvPr/>
        </p:nvSpPr>
        <p:spPr bwMode="auto">
          <a:xfrm>
            <a:off x="3429000" y="51816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CMF200, CMF300</a:t>
            </a:r>
          </a:p>
          <a:p>
            <a:pPr algn="ctr"/>
            <a:r>
              <a:rPr lang="en-US" dirty="0"/>
              <a:t>F200, F300</a:t>
            </a:r>
          </a:p>
        </p:txBody>
      </p:sp>
      <p:sp>
        <p:nvSpPr>
          <p:cNvPr id="2063" name="Rectangle 39"/>
          <p:cNvSpPr>
            <a:spLocks noChangeArrowheads="1"/>
          </p:cNvSpPr>
          <p:nvPr/>
        </p:nvSpPr>
        <p:spPr bwMode="auto">
          <a:xfrm>
            <a:off x="381000" y="1219200"/>
            <a:ext cx="5257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Mx, My, Mz &lt; 1800 N-m (1300 ft-lb)</a:t>
            </a:r>
          </a:p>
          <a:p>
            <a:pPr algn="ctr"/>
            <a:r>
              <a:rPr lang="en-US"/>
              <a:t>or </a:t>
            </a:r>
          </a:p>
          <a:p>
            <a:pPr algn="ctr"/>
            <a:r>
              <a:rPr lang="en-US"/>
              <a:t>Mmax = (Mx</a:t>
            </a:r>
            <a:r>
              <a:rPr lang="en-US" baseline="30000"/>
              <a:t>2</a:t>
            </a:r>
            <a:r>
              <a:rPr lang="en-US"/>
              <a:t>+My</a:t>
            </a:r>
            <a:r>
              <a:rPr lang="en-US" baseline="30000"/>
              <a:t>2</a:t>
            </a:r>
            <a:r>
              <a:rPr lang="en-US"/>
              <a:t>+Mz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en-US" baseline="30000"/>
              <a:t>0.5</a:t>
            </a:r>
            <a:r>
              <a:rPr lang="en-US"/>
              <a:t> &lt; 3100 N-m (2300 ft-lb)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0" y="2057400"/>
          <a:ext cx="579120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Picture" r:id="rId3" imgW="4760348" imgH="2641431" progId="Word.Picture.8">
                  <p:embed/>
                </p:oleObj>
              </mc:Choice>
              <mc:Fallback>
                <p:oleObj name="Picture" r:id="rId3" imgW="4760348" imgH="264143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5791200" cy="276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 rot="1516291">
            <a:off x="2590800" y="2438400"/>
            <a:ext cx="3924300" cy="801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1559783">
            <a:off x="1739900" y="2660650"/>
            <a:ext cx="5715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238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238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5181600" y="3810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51816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5181600" y="3276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096000" y="41148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Fx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943600" y="29718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Fy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876800" y="23622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Fz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81000" y="304800"/>
            <a:ext cx="5257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Fx, Fy, Fz &lt; 2800 N (650 lb)</a:t>
            </a:r>
          </a:p>
          <a:p>
            <a:pPr algn="ctr"/>
            <a:r>
              <a:rPr lang="en-US"/>
              <a:t>or </a:t>
            </a:r>
          </a:p>
          <a:p>
            <a:pPr algn="ctr"/>
            <a:r>
              <a:rPr lang="en-US"/>
              <a:t>Fmax = (Fx</a:t>
            </a:r>
            <a:r>
              <a:rPr lang="en-US" baseline="30000"/>
              <a:t>2</a:t>
            </a:r>
            <a:r>
              <a:rPr lang="en-US"/>
              <a:t>+Fy</a:t>
            </a:r>
            <a:r>
              <a:rPr lang="en-US" baseline="30000"/>
              <a:t>2</a:t>
            </a:r>
            <a:r>
              <a:rPr lang="en-US"/>
              <a:t>+Fz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en-US" baseline="30000"/>
              <a:t>0.5</a:t>
            </a:r>
            <a:r>
              <a:rPr lang="en-US"/>
              <a:t> &lt; 5000 N (1100 lb)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086100" y="5197474"/>
            <a:ext cx="3200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CMF350, CMF400, CMF HC2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81000" y="1219200"/>
            <a:ext cx="5257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Mx, My, Mz &lt; 1800 N-m (1300 ft-lb)</a:t>
            </a:r>
          </a:p>
          <a:p>
            <a:pPr algn="ctr"/>
            <a:r>
              <a:rPr lang="en-US"/>
              <a:t>or </a:t>
            </a:r>
          </a:p>
          <a:p>
            <a:pPr algn="ctr"/>
            <a:r>
              <a:rPr lang="en-US"/>
              <a:t>Mmax = (Mx</a:t>
            </a:r>
            <a:r>
              <a:rPr lang="en-US" baseline="30000"/>
              <a:t>2</a:t>
            </a:r>
            <a:r>
              <a:rPr lang="en-US"/>
              <a:t>+My</a:t>
            </a:r>
            <a:r>
              <a:rPr lang="en-US" baseline="30000"/>
              <a:t>2</a:t>
            </a:r>
            <a:r>
              <a:rPr lang="en-US"/>
              <a:t>+Mz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en-US" baseline="30000"/>
              <a:t>0.5</a:t>
            </a:r>
            <a:r>
              <a:rPr lang="en-US"/>
              <a:t> &lt; 3100 N-m (2300 ft-lb)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86000" y="2057400"/>
          <a:ext cx="579120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icture" r:id="rId3" imgW="4760348" imgH="2641431" progId="Word.Picture.8">
                  <p:embed/>
                </p:oleObj>
              </mc:Choice>
              <mc:Fallback>
                <p:oleObj name="Picture" r:id="rId3" imgW="4760348" imgH="264143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5791200" cy="276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 rot="1516291">
            <a:off x="2590800" y="2438400"/>
            <a:ext cx="3924300" cy="801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 rot="1559783">
            <a:off x="1739900" y="2660650"/>
            <a:ext cx="5715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238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238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5181600" y="3810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51816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5181600" y="3276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096000" y="41148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Fx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943600" y="29718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Fy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876800" y="23622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Fz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81000" y="304800"/>
            <a:ext cx="5486400" cy="91361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Fx, Fy, Fz &lt; 6900 N (1600 lb)</a:t>
            </a:r>
          </a:p>
          <a:p>
            <a:pPr algn="ctr"/>
            <a:r>
              <a:rPr lang="en-US"/>
              <a:t>or </a:t>
            </a:r>
          </a:p>
          <a:p>
            <a:pPr algn="ctr"/>
            <a:r>
              <a:rPr lang="en-US"/>
              <a:t>Fmax = (Fx</a:t>
            </a:r>
            <a:r>
              <a:rPr lang="en-US" baseline="30000"/>
              <a:t>2</a:t>
            </a:r>
            <a:r>
              <a:rPr lang="en-US"/>
              <a:t>+Fy</a:t>
            </a:r>
            <a:r>
              <a:rPr lang="en-US" baseline="30000"/>
              <a:t>2</a:t>
            </a:r>
            <a:r>
              <a:rPr lang="en-US"/>
              <a:t>+Fz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en-US" baseline="30000"/>
              <a:t>0.5</a:t>
            </a:r>
            <a:r>
              <a:rPr lang="en-US"/>
              <a:t> &lt; 12000 N (2800 lb)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124200" y="5203825"/>
            <a:ext cx="2819400" cy="815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CMF HC3, CMF HC4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81000" y="1219199"/>
            <a:ext cx="5486400" cy="99688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Mx, My, </a:t>
            </a:r>
            <a:r>
              <a:rPr lang="en-US" dirty="0" err="1"/>
              <a:t>Mz</a:t>
            </a:r>
            <a:r>
              <a:rPr lang="en-US" dirty="0"/>
              <a:t> &lt; 13500 N-m (10000 ft-lb)</a:t>
            </a:r>
          </a:p>
          <a:p>
            <a:pPr algn="ctr"/>
            <a:r>
              <a:rPr lang="en-US" dirty="0"/>
              <a:t>or </a:t>
            </a:r>
          </a:p>
          <a:p>
            <a:pPr algn="ctr"/>
            <a:r>
              <a:rPr lang="en-US" dirty="0" err="1"/>
              <a:t>Mmax</a:t>
            </a:r>
            <a:r>
              <a:rPr lang="en-US" dirty="0"/>
              <a:t> = (Mx</a:t>
            </a:r>
            <a:r>
              <a:rPr lang="en-US" baseline="30000" dirty="0"/>
              <a:t>2</a:t>
            </a:r>
            <a:r>
              <a:rPr lang="en-US" dirty="0"/>
              <a:t>+My</a:t>
            </a:r>
            <a:r>
              <a:rPr lang="en-US" baseline="30000" dirty="0"/>
              <a:t>2</a:t>
            </a:r>
            <a:r>
              <a:rPr lang="en-US" dirty="0"/>
              <a:t>+Mz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0.5</a:t>
            </a:r>
            <a:r>
              <a:rPr lang="en-US" dirty="0"/>
              <a:t> &lt; 23000 N-m (17000 ft-lb)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9&quot;/&gt;&lt;/object&gt;&lt;object type=&quot;3&quot; unique_id=&quot;10005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266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Default Design</vt:lpstr>
      <vt:lpstr>Picture</vt:lpstr>
      <vt:lpstr>PowerPoint Presentation</vt:lpstr>
      <vt:lpstr>PowerPoint Presentation</vt:lpstr>
      <vt:lpstr>PowerPoint Presentation</vt:lpstr>
      <vt:lpstr>PowerPoint Presentation</vt:lpstr>
    </vt:vector>
  </TitlesOfParts>
  <Company>Micro Motion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tpatten</dc:creator>
  <cp:lastModifiedBy>Morikawa, Ayuko [AUTOSOL/FMP/BOUL]</cp:lastModifiedBy>
  <cp:revision>12</cp:revision>
  <dcterms:created xsi:type="dcterms:W3CDTF">2005-01-12T20:16:41Z</dcterms:created>
  <dcterms:modified xsi:type="dcterms:W3CDTF">2018-10-12T19:31:38Z</dcterms:modified>
</cp:coreProperties>
</file>